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1" r:id="rId4"/>
    <p:sldId id="262" r:id="rId5"/>
    <p:sldId id="272" r:id="rId6"/>
    <p:sldId id="273" r:id="rId7"/>
    <p:sldId id="258" r:id="rId8"/>
    <p:sldId id="263" r:id="rId9"/>
    <p:sldId id="270" r:id="rId10"/>
    <p:sldId id="267" r:id="rId11"/>
    <p:sldId id="274" r:id="rId12"/>
    <p:sldId id="264" r:id="rId13"/>
    <p:sldId id="275" r:id="rId14"/>
    <p:sldId id="265" r:id="rId15"/>
    <p:sldId id="266" r:id="rId16"/>
    <p:sldId id="268" r:id="rId17"/>
    <p:sldId id="259" r:id="rId18"/>
    <p:sldId id="260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44"/>
    <a:srgbClr val="D3A90F"/>
    <a:srgbClr val="003F4C"/>
    <a:srgbClr val="1D3A00"/>
    <a:srgbClr val="5EEC3C"/>
    <a:srgbClr val="990099"/>
    <a:srgbClr val="CC0099"/>
    <a:srgbClr val="FE9202"/>
    <a:srgbClr val="007033"/>
    <a:srgbClr val="6C1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1670" y="1350110"/>
            <a:ext cx="8246070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69" y="2877160"/>
            <a:ext cx="8398775" cy="1374345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F2CD4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</a:p>
          <a:p>
            <a:r>
              <a:rPr lang="en-US" dirty="0"/>
              <a:t>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8246070" cy="610821"/>
          </a:xfrm>
        </p:spPr>
        <p:txBody>
          <a:bodyPr>
            <a:noAutofit/>
          </a:bodyPr>
          <a:lstStyle>
            <a:lvl1pPr algn="l">
              <a:defRPr sz="3600" baseline="0">
                <a:solidFill>
                  <a:srgbClr val="F2CD4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8246070" cy="3512213"/>
          </a:xfrm>
        </p:spPr>
        <p:txBody>
          <a:bodyPr/>
          <a:lstStyle>
            <a:lvl1pPr algn="l">
              <a:defRPr sz="280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 algn="l"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 algn="l"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 algn="l"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433880"/>
            <a:ext cx="626090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044700"/>
            <a:ext cx="6260906" cy="3511061"/>
          </a:xfrm>
        </p:spPr>
        <p:txBody>
          <a:bodyPr/>
          <a:lstStyle>
            <a:lvl1pPr>
              <a:defRPr sz="28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317" y="433880"/>
            <a:ext cx="8093365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F2CD4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655519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127916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 algn="ctr"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 algn="ctr">
              <a:defRPr sz="1800">
                <a:solidFill>
                  <a:schemeClr val="bg2">
                    <a:lumMod val="10000"/>
                  </a:schemeClr>
                </a:solidFill>
              </a:defRPr>
            </a:lvl3pPr>
            <a:lvl4pPr algn="ctr">
              <a:defRPr sz="1600">
                <a:solidFill>
                  <a:schemeClr val="bg2">
                    <a:lumMod val="10000"/>
                  </a:schemeClr>
                </a:solidFill>
              </a:defRPr>
            </a:lvl4pPr>
            <a:lvl5pPr algn="ctr">
              <a:defRPr sz="1600">
                <a:solidFill>
                  <a:schemeClr val="bg2">
                    <a:lumMod val="1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55519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27916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 algn="ctr"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 algn="ctr">
              <a:defRPr sz="1800">
                <a:solidFill>
                  <a:schemeClr val="bg2">
                    <a:lumMod val="10000"/>
                  </a:schemeClr>
                </a:solidFill>
              </a:defRPr>
            </a:lvl3pPr>
            <a:lvl4pPr algn="ctr">
              <a:defRPr sz="1600">
                <a:solidFill>
                  <a:schemeClr val="bg2">
                    <a:lumMod val="10000"/>
                  </a:schemeClr>
                </a:solidFill>
              </a:defRPr>
            </a:lvl4pPr>
            <a:lvl5pPr algn="ctr">
              <a:defRPr sz="1600">
                <a:solidFill>
                  <a:schemeClr val="bg2">
                    <a:lumMod val="1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CHUYỂN ĐỔI SỐ</a:t>
            </a:r>
            <a:br>
              <a:rPr lang="en-US" dirty="0"/>
            </a:br>
            <a:r>
              <a:rPr lang="en-US" dirty="0"/>
              <a:t>TRONG GIÁO DỤC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Lê Minh </a:t>
            </a:r>
            <a:r>
              <a:rPr lang="en-US" dirty="0" err="1"/>
              <a:t>Tân</a:t>
            </a:r>
            <a:endParaRPr lang="en-US" dirty="0"/>
          </a:p>
          <a:p>
            <a:r>
              <a:rPr lang="en-US" dirty="0"/>
              <a:t>Nguyễn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 smtClean="0"/>
              <a:t>Như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1" y="0"/>
            <a:ext cx="1221640" cy="122557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65195" y="235994"/>
            <a:ext cx="8398775" cy="687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kern="1200">
                <a:solidFill>
                  <a:srgbClr val="F2CD4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TRƯỜNG ĐẠI HỌC TÂY NGUYÊN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giảng</a:t>
            </a:r>
            <a:r>
              <a:rPr lang="en-US" sz="3200" dirty="0"/>
              <a:t> </a:t>
            </a:r>
            <a:r>
              <a:rPr lang="en-US" sz="3200" dirty="0" err="1"/>
              <a:t>dạy</a:t>
            </a:r>
            <a:r>
              <a:rPr lang="en-US" sz="3200" dirty="0"/>
              <a:t> –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3664919" cy="3512213"/>
          </a:xfrm>
        </p:spPr>
        <p:txBody>
          <a:bodyPr>
            <a:normAutofit/>
          </a:bodyPr>
          <a:lstStyle/>
          <a:p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 smtClean="0"/>
              <a:t>nghiệm</a:t>
            </a:r>
            <a:r>
              <a:rPr lang="en-US" dirty="0" smtClean="0"/>
              <a:t>, </a:t>
            </a:r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dục</a:t>
            </a:r>
            <a:r>
              <a:rPr lang="en-US" dirty="0" smtClean="0"/>
              <a:t> STEM </a:t>
            </a:r>
            <a:endParaRPr lang="en-US" dirty="0"/>
          </a:p>
          <a:p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tảng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2673" y="3711226"/>
            <a:ext cx="2726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STEM </a:t>
            </a:r>
            <a:r>
              <a:rPr lang="en-US" dirty="0" err="1" smtClean="0"/>
              <a:t>cho</a:t>
            </a:r>
            <a:r>
              <a:rPr lang="en-US" dirty="0" smtClean="0"/>
              <a:t> HS,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buổi</a:t>
            </a:r>
            <a:r>
              <a:rPr lang="en-US" dirty="0" smtClean="0"/>
              <a:t> </a:t>
            </a:r>
            <a:r>
              <a:rPr lang="en-US" dirty="0" err="1" smtClean="0"/>
              <a:t>trải</a:t>
            </a:r>
            <a:r>
              <a:rPr lang="en-US" dirty="0" smtClean="0"/>
              <a:t> </a:t>
            </a:r>
            <a:r>
              <a:rPr lang="en-US" dirty="0" err="1" smtClean="0"/>
              <a:t>nghiệm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SV </a:t>
            </a:r>
            <a:r>
              <a:rPr lang="en-US" dirty="0" err="1" smtClean="0"/>
              <a:t>tại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ĐHTN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437" t="18687" r="19485" b="16600"/>
          <a:stretch/>
        </p:blipFill>
        <p:spPr>
          <a:xfrm>
            <a:off x="4113885" y="1240350"/>
            <a:ext cx="4995399" cy="3959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86067" y="1330864"/>
            <a:ext cx="5023217" cy="3836868"/>
            <a:chOff x="4086067" y="1330864"/>
            <a:chExt cx="5023217" cy="38368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6067" y="1330864"/>
              <a:ext cx="2736490" cy="20523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4467" y="3220060"/>
              <a:ext cx="2584817" cy="193861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6067" y="3338932"/>
              <a:ext cx="2438400" cy="1828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3497" y="1330864"/>
              <a:ext cx="2395889" cy="1347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5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3788216"/>
            <a:ext cx="4728246" cy="10741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dirty="0" err="1" smtClean="0"/>
              <a:t>Triển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khai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hệ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thống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trực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tuyến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đa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nền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tảng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tại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trường</a:t>
            </a:r>
            <a:r>
              <a:rPr lang="en-US" sz="2100" b="1" dirty="0" smtClean="0"/>
              <a:t> ĐH </a:t>
            </a:r>
            <a:r>
              <a:rPr lang="en-US" sz="2100" b="1" dirty="0" err="1" smtClean="0"/>
              <a:t>Tây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Nguyên</a:t>
            </a:r>
            <a:endParaRPr lang="en-US" sz="21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9CFDA-209E-79BB-9DF2-3CBC4D05E8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" r="2048" b="3952"/>
          <a:stretch>
            <a:fillRect/>
          </a:stretch>
        </p:blipFill>
        <p:spPr bwMode="auto">
          <a:xfrm>
            <a:off x="4002629" y="128470"/>
            <a:ext cx="5141371" cy="2901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AA95CC-D6A5-934A-B394-C053CE4FD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01" y="2689576"/>
            <a:ext cx="4236360" cy="2382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F856F-F759-DE76-4C3B-F21527FBB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" y="297860"/>
            <a:ext cx="3284591" cy="358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4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3054099" cy="351221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err="1"/>
              <a:t>Xây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tâm</a:t>
            </a:r>
            <a:r>
              <a:rPr lang="en-US" sz="2400" dirty="0"/>
              <a:t> </a:t>
            </a:r>
            <a:r>
              <a:rPr lang="en-US" sz="2400" dirty="0" err="1"/>
              <a:t>dữ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endParaRPr lang="en-US" sz="2400" dirty="0"/>
          </a:p>
          <a:p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mạng</a:t>
            </a:r>
            <a:r>
              <a:rPr lang="en-US" sz="2400" dirty="0"/>
              <a:t> </a:t>
            </a:r>
            <a:r>
              <a:rPr lang="en-US" sz="2400" dirty="0" err="1"/>
              <a:t>lưới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</a:t>
            </a:r>
            <a:r>
              <a:rPr lang="en-US" sz="2400" dirty="0" err="1"/>
              <a:t>vấn</a:t>
            </a:r>
            <a:r>
              <a:rPr lang="en-US" sz="2400" dirty="0"/>
              <a:t> khoa </a:t>
            </a:r>
            <a:r>
              <a:rPr lang="en-US" sz="2400" dirty="0" err="1"/>
              <a:t>học</a:t>
            </a:r>
            <a:endParaRPr lang="en-US" sz="2400" dirty="0"/>
          </a:p>
          <a:p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tâm</a:t>
            </a:r>
            <a:r>
              <a:rPr lang="en-US" sz="2400" dirty="0"/>
              <a:t> </a:t>
            </a:r>
            <a:r>
              <a:rPr lang="en-US" sz="2400" dirty="0" err="1"/>
              <a:t>khởi</a:t>
            </a:r>
            <a:r>
              <a:rPr lang="en-US" sz="2400" dirty="0"/>
              <a:t> </a:t>
            </a:r>
            <a:r>
              <a:rPr lang="en-US" sz="2400" dirty="0" err="1" smtClean="0"/>
              <a:t>nghiệp</a:t>
            </a:r>
            <a:endParaRPr lang="en-US" sz="2400" dirty="0" smtClean="0"/>
          </a:p>
          <a:p>
            <a:r>
              <a:rPr lang="en-US" sz="2400" dirty="0" err="1" smtClean="0">
                <a:solidFill>
                  <a:srgbClr val="0070C0"/>
                </a:solidFill>
              </a:rPr>
              <a:t>Đẩy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mạnh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ứng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dụng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IoT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trong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NCKH </a:t>
            </a:r>
            <a:r>
              <a:rPr lang="en-US" sz="2400" dirty="0" err="1" smtClean="0">
                <a:solidFill>
                  <a:srgbClr val="0070C0"/>
                </a:solidFill>
              </a:rPr>
              <a:t>và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ứng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dụng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thực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tiễn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nghiên</a:t>
            </a:r>
            <a:r>
              <a:rPr lang="en-US" sz="3200" dirty="0"/>
              <a:t> </a:t>
            </a:r>
            <a:r>
              <a:rPr lang="en-US" sz="3200" dirty="0" err="1"/>
              <a:t>cứu</a:t>
            </a:r>
            <a:r>
              <a:rPr lang="en-US" sz="3200" dirty="0"/>
              <a:t> khoa </a:t>
            </a:r>
            <a:r>
              <a:rPr lang="en-US" sz="3200" dirty="0" err="1"/>
              <a:t>học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07352" y="3106216"/>
            <a:ext cx="3054099" cy="1187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500" dirty="0" err="1" smtClean="0">
                <a:solidFill>
                  <a:srgbClr val="0070C0"/>
                </a:solidFill>
              </a:rPr>
              <a:t>Tạp</a:t>
            </a:r>
            <a:r>
              <a:rPr lang="en-US" sz="1500" dirty="0" smtClean="0">
                <a:solidFill>
                  <a:srgbClr val="0070C0"/>
                </a:solidFill>
              </a:rPr>
              <a:t> </a:t>
            </a:r>
            <a:r>
              <a:rPr lang="en-US" sz="1500" dirty="0" err="1" smtClean="0">
                <a:solidFill>
                  <a:srgbClr val="0070C0"/>
                </a:solidFill>
              </a:rPr>
              <a:t>chí</a:t>
            </a:r>
            <a:r>
              <a:rPr lang="en-US" sz="1500" dirty="0" smtClean="0">
                <a:solidFill>
                  <a:srgbClr val="0070C0"/>
                </a:solidFill>
              </a:rPr>
              <a:t> KH </a:t>
            </a:r>
            <a:r>
              <a:rPr lang="en-US" sz="1500" dirty="0" err="1" smtClean="0">
                <a:solidFill>
                  <a:srgbClr val="0070C0"/>
                </a:solidFill>
              </a:rPr>
              <a:t>Tây</a:t>
            </a:r>
            <a:r>
              <a:rPr lang="en-US" sz="1500" dirty="0" smtClean="0">
                <a:solidFill>
                  <a:srgbClr val="0070C0"/>
                </a:solidFill>
              </a:rPr>
              <a:t> </a:t>
            </a:r>
            <a:r>
              <a:rPr lang="en-US" sz="1500" dirty="0" err="1" smtClean="0">
                <a:solidFill>
                  <a:srgbClr val="0070C0"/>
                </a:solidFill>
              </a:rPr>
              <a:t>Nguyên</a:t>
            </a:r>
            <a:r>
              <a:rPr lang="en-US" sz="1500" dirty="0" smtClean="0">
                <a:solidFill>
                  <a:srgbClr val="0070C0"/>
                </a:solidFill>
              </a:rPr>
              <a:t> </a:t>
            </a:r>
            <a:r>
              <a:rPr lang="en-US" sz="1500" dirty="0" err="1" smtClean="0">
                <a:solidFill>
                  <a:srgbClr val="0070C0"/>
                </a:solidFill>
              </a:rPr>
              <a:t>đã</a:t>
            </a:r>
            <a:r>
              <a:rPr lang="en-US" sz="1500" dirty="0" smtClean="0">
                <a:solidFill>
                  <a:srgbClr val="0070C0"/>
                </a:solidFill>
              </a:rPr>
              <a:t> </a:t>
            </a:r>
            <a:r>
              <a:rPr lang="en-US" sz="1500" dirty="0" err="1" smtClean="0">
                <a:solidFill>
                  <a:srgbClr val="0070C0"/>
                </a:solidFill>
              </a:rPr>
              <a:t>nâng</a:t>
            </a:r>
            <a:r>
              <a:rPr lang="en-US" sz="1500" dirty="0" smtClean="0">
                <a:solidFill>
                  <a:srgbClr val="0070C0"/>
                </a:solidFill>
              </a:rPr>
              <a:t> </a:t>
            </a:r>
            <a:r>
              <a:rPr lang="en-US" sz="1500" dirty="0" err="1" smtClean="0">
                <a:solidFill>
                  <a:srgbClr val="0070C0"/>
                </a:solidFill>
              </a:rPr>
              <a:t>cấp</a:t>
            </a:r>
            <a:r>
              <a:rPr lang="en-US" sz="1500" dirty="0" smtClean="0">
                <a:solidFill>
                  <a:srgbClr val="0070C0"/>
                </a:solidFill>
              </a:rPr>
              <a:t> </a:t>
            </a:r>
            <a:r>
              <a:rPr lang="en-US" sz="1500" dirty="0" err="1" smtClean="0">
                <a:solidFill>
                  <a:srgbClr val="0070C0"/>
                </a:solidFill>
              </a:rPr>
              <a:t>có</a:t>
            </a:r>
            <a:r>
              <a:rPr lang="en-US" sz="1500" dirty="0" smtClean="0">
                <a:solidFill>
                  <a:srgbClr val="0070C0"/>
                </a:solidFill>
              </a:rPr>
              <a:t> </a:t>
            </a:r>
            <a:r>
              <a:rPr lang="en-US" sz="1500" dirty="0" err="1" smtClean="0">
                <a:solidFill>
                  <a:srgbClr val="0070C0"/>
                </a:solidFill>
              </a:rPr>
              <a:t>hệ</a:t>
            </a:r>
            <a:r>
              <a:rPr lang="en-US" sz="1500" dirty="0" smtClean="0">
                <a:solidFill>
                  <a:srgbClr val="0070C0"/>
                </a:solidFill>
              </a:rPr>
              <a:t> </a:t>
            </a:r>
            <a:r>
              <a:rPr lang="en-US" sz="1500" dirty="0" err="1" smtClean="0">
                <a:solidFill>
                  <a:srgbClr val="0070C0"/>
                </a:solidFill>
              </a:rPr>
              <a:t>thống</a:t>
            </a:r>
            <a:r>
              <a:rPr lang="en-US" sz="1500" dirty="0" smtClean="0">
                <a:solidFill>
                  <a:srgbClr val="0070C0"/>
                </a:solidFill>
              </a:rPr>
              <a:t> </a:t>
            </a:r>
            <a:r>
              <a:rPr lang="en-US" sz="1500" dirty="0" err="1" smtClean="0">
                <a:solidFill>
                  <a:srgbClr val="0070C0"/>
                </a:solidFill>
              </a:rPr>
              <a:t>nộp</a:t>
            </a:r>
            <a:r>
              <a:rPr lang="en-US" sz="1500" dirty="0" smtClean="0">
                <a:solidFill>
                  <a:srgbClr val="0070C0"/>
                </a:solidFill>
              </a:rPr>
              <a:t> </a:t>
            </a:r>
            <a:r>
              <a:rPr lang="en-US" sz="1500" dirty="0" err="1" smtClean="0">
                <a:solidFill>
                  <a:srgbClr val="0070C0"/>
                </a:solidFill>
              </a:rPr>
              <a:t>bài</a:t>
            </a:r>
            <a:r>
              <a:rPr lang="en-US" sz="1500" dirty="0" smtClean="0">
                <a:solidFill>
                  <a:srgbClr val="0070C0"/>
                </a:solidFill>
              </a:rPr>
              <a:t> </a:t>
            </a:r>
            <a:r>
              <a:rPr lang="en-US" sz="1500" dirty="0" err="1" smtClean="0">
                <a:solidFill>
                  <a:srgbClr val="0070C0"/>
                </a:solidFill>
              </a:rPr>
              <a:t>và</a:t>
            </a:r>
            <a:r>
              <a:rPr lang="en-US" sz="1500" dirty="0" smtClean="0">
                <a:solidFill>
                  <a:srgbClr val="0070C0"/>
                </a:solidFill>
              </a:rPr>
              <a:t> </a:t>
            </a:r>
            <a:r>
              <a:rPr lang="en-US" sz="1500" dirty="0" err="1" smtClean="0">
                <a:solidFill>
                  <a:srgbClr val="0070C0"/>
                </a:solidFill>
              </a:rPr>
              <a:t>phản</a:t>
            </a:r>
            <a:r>
              <a:rPr lang="en-US" sz="1500" dirty="0" smtClean="0">
                <a:solidFill>
                  <a:srgbClr val="0070C0"/>
                </a:solidFill>
              </a:rPr>
              <a:t> </a:t>
            </a:r>
            <a:r>
              <a:rPr lang="en-US" sz="1500" dirty="0" err="1" smtClean="0">
                <a:solidFill>
                  <a:srgbClr val="0070C0"/>
                </a:solidFill>
              </a:rPr>
              <a:t>biện</a:t>
            </a:r>
            <a:r>
              <a:rPr lang="en-US" sz="1500" dirty="0" smtClean="0">
                <a:solidFill>
                  <a:srgbClr val="0070C0"/>
                </a:solidFill>
              </a:rPr>
              <a:t> online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579275" y="1002866"/>
            <a:ext cx="5446761" cy="4012164"/>
            <a:chOff x="3579275" y="1002866"/>
            <a:chExt cx="5446761" cy="40121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67" t="8450" r="15030" b="35187"/>
            <a:stretch/>
          </p:blipFill>
          <p:spPr>
            <a:xfrm>
              <a:off x="3607352" y="3029865"/>
              <a:ext cx="5418684" cy="198516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10338" b="29125"/>
            <a:stretch/>
          </p:blipFill>
          <p:spPr>
            <a:xfrm>
              <a:off x="3579275" y="1002866"/>
              <a:ext cx="5446761" cy="2026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61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nghiên</a:t>
            </a:r>
            <a:r>
              <a:rPr lang="en-US" sz="3200" dirty="0"/>
              <a:t> </a:t>
            </a:r>
            <a:r>
              <a:rPr lang="en-US" sz="3200" dirty="0" err="1"/>
              <a:t>cứu</a:t>
            </a:r>
            <a:r>
              <a:rPr lang="en-US" sz="3200" dirty="0"/>
              <a:t> khoa </a:t>
            </a:r>
            <a:r>
              <a:rPr lang="en-US" sz="3200" dirty="0" err="1"/>
              <a:t>học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14" y="1476547"/>
            <a:ext cx="3359510" cy="2519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67" y="4114918"/>
            <a:ext cx="4913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Giám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dirty="0" smtClean="0"/>
              <a:t> </a:t>
            </a:r>
            <a:r>
              <a:rPr lang="en-US" dirty="0" err="1" smtClean="0"/>
              <a:t>môi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nuôi</a:t>
            </a:r>
            <a:r>
              <a:rPr lang="en-US" dirty="0" smtClean="0"/>
              <a:t> </a:t>
            </a:r>
            <a:r>
              <a:rPr lang="en-US" dirty="0" err="1" smtClean="0"/>
              <a:t>cấy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thống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biến</a:t>
            </a:r>
            <a:r>
              <a:rPr lang="en-US" dirty="0" smtClean="0"/>
              <a:t> </a:t>
            </a:r>
            <a:r>
              <a:rPr lang="en-US" dirty="0" err="1" smtClean="0"/>
              <a:t>IoT</a:t>
            </a:r>
            <a:r>
              <a:rPr lang="en-US" dirty="0" smtClean="0"/>
              <a:t> </a:t>
            </a:r>
            <a:r>
              <a:rPr lang="en-US" dirty="0" err="1" smtClean="0"/>
              <a:t>tại</a:t>
            </a:r>
            <a:r>
              <a:rPr lang="en-US" dirty="0" smtClean="0"/>
              <a:t> Lab </a:t>
            </a:r>
            <a:r>
              <a:rPr lang="en-US" dirty="0" err="1" smtClean="0"/>
              <a:t>Trường</a:t>
            </a:r>
            <a:r>
              <a:rPr lang="en-US" dirty="0" smtClean="0"/>
              <a:t> ĐHTN,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r>
              <a:rPr lang="en-US" dirty="0" err="1" smtClean="0"/>
              <a:t>khu</a:t>
            </a:r>
            <a:r>
              <a:rPr lang="en-US" dirty="0" smtClean="0"/>
              <a:t> </a:t>
            </a:r>
            <a:r>
              <a:rPr lang="en-US" dirty="0" err="1" smtClean="0"/>
              <a:t>thí</a:t>
            </a:r>
            <a:r>
              <a:rPr lang="en-US" dirty="0" smtClean="0"/>
              <a:t> </a:t>
            </a:r>
            <a:r>
              <a:rPr lang="en-US" dirty="0" err="1" smtClean="0"/>
              <a:t>nghiệm</a:t>
            </a:r>
            <a:r>
              <a:rPr lang="en-US" dirty="0" smtClean="0"/>
              <a:t> </a:t>
            </a:r>
            <a:r>
              <a:rPr lang="en-US" dirty="0" err="1" smtClean="0"/>
              <a:t>Nông</a:t>
            </a:r>
            <a:r>
              <a:rPr lang="en-US" dirty="0" smtClean="0"/>
              <a:t> </a:t>
            </a:r>
            <a:r>
              <a:rPr lang="en-US" dirty="0" err="1" smtClean="0"/>
              <a:t>nghiệp</a:t>
            </a:r>
            <a:r>
              <a:rPr lang="en-US" dirty="0" smtClean="0"/>
              <a:t> CN </a:t>
            </a:r>
            <a:r>
              <a:rPr lang="en-US" dirty="0" err="1" smtClean="0"/>
              <a:t>cao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316" y="42685"/>
            <a:ext cx="3779480" cy="50393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624" y="2277435"/>
            <a:ext cx="2563187" cy="1922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730" y="42685"/>
            <a:ext cx="2796481" cy="254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trạng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endParaRPr lang="en-US" dirty="0"/>
          </a:p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lực</a:t>
            </a:r>
            <a:endParaRPr lang="en-US" dirty="0"/>
          </a:p>
          <a:p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kịp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,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  <a:p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sở</a:t>
            </a:r>
            <a:r>
              <a:rPr lang="en-US" dirty="0"/>
              <a:t> </a:t>
            </a:r>
            <a:r>
              <a:rPr lang="en-US" dirty="0" err="1"/>
              <a:t>hạ</a:t>
            </a:r>
            <a:r>
              <a:rPr lang="en-US" dirty="0"/>
              <a:t> </a:t>
            </a:r>
            <a:r>
              <a:rPr lang="en-US" dirty="0" err="1"/>
              <a:t>tầng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9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pháp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Duy</a:t>
            </a:r>
            <a:r>
              <a:rPr lang="en-US" dirty="0"/>
              <a:t> </a:t>
            </a:r>
            <a:r>
              <a:rPr lang="en-US" dirty="0" err="1"/>
              <a:t>trì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tạo</a:t>
            </a:r>
            <a:endParaRPr lang="en-US" dirty="0"/>
          </a:p>
          <a:p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ngũ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-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cao</a:t>
            </a:r>
            <a:endParaRPr lang="en-US" dirty="0"/>
          </a:p>
          <a:p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,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trị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73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pháp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Đẩy</a:t>
            </a:r>
            <a:r>
              <a:rPr lang="en-US" dirty="0" smtClean="0"/>
              <a:t> </a:t>
            </a:r>
            <a:r>
              <a:rPr lang="en-US" dirty="0" err="1" smtClean="0"/>
              <a:t>mạnh</a:t>
            </a:r>
            <a:r>
              <a:rPr lang="en-US" dirty="0" smtClean="0"/>
              <a:t> </a:t>
            </a:r>
            <a:r>
              <a:rPr lang="en-US" dirty="0" err="1"/>
              <a:t>ứ</a:t>
            </a:r>
            <a:r>
              <a:rPr lang="en-US" dirty="0" err="1" smtClean="0"/>
              <a:t>ng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4.0 </a:t>
            </a:r>
            <a:r>
              <a:rPr lang="en-US" dirty="0" err="1" smtClean="0"/>
              <a:t>vào</a:t>
            </a:r>
            <a:r>
              <a:rPr lang="en-US" dirty="0" smtClean="0"/>
              <a:t> NCKH</a:t>
            </a:r>
          </a:p>
          <a:p>
            <a:r>
              <a:rPr lang="en-US" dirty="0" smtClean="0"/>
              <a:t>Lan </a:t>
            </a:r>
            <a:r>
              <a:rPr lang="en-US" dirty="0" err="1"/>
              <a:t>tỏa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  <a:p>
            <a:r>
              <a:rPr lang="en-US" dirty="0" err="1"/>
              <a:t>Hạ</a:t>
            </a:r>
            <a:r>
              <a:rPr lang="en-US" dirty="0"/>
              <a:t> </a:t>
            </a:r>
            <a:r>
              <a:rPr lang="en-US" dirty="0" err="1"/>
              <a:t>tầng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6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tựu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nghệ</a:t>
            </a:r>
            <a:endParaRPr lang="en-US" dirty="0"/>
          </a:p>
          <a:p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hạ</a:t>
            </a:r>
            <a:r>
              <a:rPr lang="en-US" dirty="0"/>
              <a:t> </a:t>
            </a:r>
            <a:r>
              <a:rPr lang="en-US" dirty="0" err="1"/>
              <a:t>tầng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sớm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82EBDA-D8C8-5246-2460-917296386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3" y="-176940"/>
            <a:ext cx="9255880" cy="53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Nội</a:t>
            </a:r>
            <a:r>
              <a:rPr lang="en-US" dirty="0"/>
              <a:t> dung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/>
              <a:t>Xu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thách</a:t>
            </a:r>
            <a:r>
              <a:rPr lang="en-US" dirty="0"/>
              <a:t> </a:t>
            </a:r>
            <a:r>
              <a:rPr lang="en-US" dirty="0" err="1"/>
              <a:t>thức</a:t>
            </a:r>
            <a:endParaRPr lang="en-US" dirty="0"/>
          </a:p>
          <a:p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–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, NCKH</a:t>
            </a:r>
            <a:endParaRPr lang="en-US" dirty="0"/>
          </a:p>
          <a:p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–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pháp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1855" y="1475946"/>
            <a:ext cx="3206805" cy="3512213"/>
          </a:xfrm>
        </p:spPr>
        <p:txBody>
          <a:bodyPr>
            <a:normAutofit lnSpcReduction="10000"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Chuyển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đổi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số</a:t>
            </a:r>
            <a:r>
              <a:rPr lang="en-US" sz="2400" dirty="0" smtClean="0">
                <a:solidFill>
                  <a:srgbClr val="0070C0"/>
                </a:solidFill>
              </a:rPr>
              <a:t>: </a:t>
            </a:r>
            <a:r>
              <a:rPr lang="en-US" sz="2400" dirty="0" err="1" smtClean="0">
                <a:solidFill>
                  <a:srgbClr val="0070C0"/>
                </a:solidFill>
              </a:rPr>
              <a:t>công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nghệ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mới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như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dữ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liệu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lớn</a:t>
            </a:r>
            <a:r>
              <a:rPr lang="en-US" sz="2400" dirty="0">
                <a:solidFill>
                  <a:srgbClr val="0070C0"/>
                </a:solidFill>
              </a:rPr>
              <a:t>, Internet </a:t>
            </a:r>
            <a:r>
              <a:rPr lang="en-US" sz="2400" dirty="0" err="1">
                <a:solidFill>
                  <a:srgbClr val="0070C0"/>
                </a:solidFill>
              </a:rPr>
              <a:t>vạn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vật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điện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toán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đám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mây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phần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mềm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công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nghệ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&gt; </a:t>
            </a:r>
            <a:r>
              <a:rPr lang="en-US" sz="2400" dirty="0" err="1">
                <a:solidFill>
                  <a:srgbClr val="0070C0"/>
                </a:solidFill>
              </a:rPr>
              <a:t>thay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đổi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quản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lý</a:t>
            </a:r>
            <a:r>
              <a:rPr lang="en-US" sz="2400" dirty="0" smtClean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quy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trình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phương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thức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làm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việc</a:t>
            </a:r>
            <a:r>
              <a:rPr lang="en-US" sz="2400" dirty="0" smtClean="0">
                <a:solidFill>
                  <a:srgbClr val="0070C0"/>
                </a:solidFill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văn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hóa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tổ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chức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99B18-3212-BAA3-0D45-B569C81F06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1" b="5722"/>
          <a:stretch/>
        </p:blipFill>
        <p:spPr>
          <a:xfrm>
            <a:off x="2883095" y="1808225"/>
            <a:ext cx="6260905" cy="259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Xu </a:t>
            </a:r>
            <a:r>
              <a:rPr lang="en-US" sz="3200" b="1" i="1" spc="-5" dirty="0" err="1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hướng</a:t>
            </a:r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 </a:t>
            </a:r>
            <a:r>
              <a:rPr lang="en-US" sz="3200" b="1" i="1" spc="-5" dirty="0" err="1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chuyển</a:t>
            </a:r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 </a:t>
            </a:r>
            <a:r>
              <a:rPr lang="en-US" sz="3200" b="1" i="1" spc="-5" dirty="0" err="1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đổi</a:t>
            </a:r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 </a:t>
            </a:r>
            <a:r>
              <a:rPr lang="en-US" sz="3200" b="1" i="1" spc="-5" dirty="0" err="1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số</a:t>
            </a:r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r>
              <a:rPr lang="en-US" dirty="0"/>
              <a:t>Thu </a:t>
            </a:r>
            <a:r>
              <a:rPr lang="en-US" dirty="0" err="1"/>
              <a:t>thập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dữ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smtClean="0"/>
              <a:t>(Big data)</a:t>
            </a:r>
            <a:endParaRPr lang="en-US" dirty="0"/>
          </a:p>
          <a:p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mạng</a:t>
            </a:r>
            <a:r>
              <a:rPr lang="en-US" dirty="0"/>
              <a:t> </a:t>
            </a:r>
            <a:r>
              <a:rPr lang="en-US" dirty="0" err="1"/>
              <a:t>lưới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/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tuyến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doanh</a:t>
            </a:r>
            <a:r>
              <a:rPr lang="en-US" dirty="0"/>
              <a:t> </a:t>
            </a:r>
            <a:r>
              <a:rPr lang="en-US" dirty="0" err="1"/>
              <a:t>nghiệp</a:t>
            </a:r>
            <a:endParaRPr lang="en-US" dirty="0"/>
          </a:p>
          <a:p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ảo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cường</a:t>
            </a:r>
            <a:r>
              <a:rPr lang="en-US" dirty="0"/>
              <a:t> </a:t>
            </a:r>
          </a:p>
          <a:p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Chuỗi</a:t>
            </a:r>
            <a:r>
              <a:rPr lang="en-US" dirty="0" smtClean="0"/>
              <a:t> </a:t>
            </a:r>
            <a:r>
              <a:rPr lang="en-US" dirty="0" err="1" smtClean="0"/>
              <a:t>khối</a:t>
            </a:r>
            <a:r>
              <a:rPr lang="en-US" dirty="0" smtClean="0"/>
              <a:t> (</a:t>
            </a:r>
            <a:r>
              <a:rPr lang="en-US" dirty="0" err="1" smtClean="0"/>
              <a:t>Blockchain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Xu </a:t>
            </a:r>
            <a:r>
              <a:rPr lang="en-US" sz="3200" b="1" i="1" spc="-5" dirty="0" err="1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hướng</a:t>
            </a:r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 </a:t>
            </a:r>
            <a:r>
              <a:rPr lang="en-US" sz="3200" b="1" i="1" spc="-5" dirty="0" err="1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chuyển</a:t>
            </a:r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 </a:t>
            </a:r>
            <a:r>
              <a:rPr lang="en-US" sz="3200" b="1" i="1" spc="-5" dirty="0" err="1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đổi</a:t>
            </a:r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 </a:t>
            </a:r>
            <a:r>
              <a:rPr lang="en-US" sz="3200" b="1" i="1" spc="-5" dirty="0" err="1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số</a:t>
            </a:r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sở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sz="2000" dirty="0"/>
              <a:t>QĐ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vi-VN" sz="2000" dirty="0"/>
              <a:t>131/QĐ-TTg ngày 25/01/2022 của Thủ tướng Chính phủ phê duyệt Đề án “</a:t>
            </a:r>
            <a:r>
              <a:rPr lang="vi-VN" sz="2000" b="1" dirty="0"/>
              <a:t>Tăng</a:t>
            </a:r>
            <a:r>
              <a:rPr lang="en-US" sz="2000" b="1" dirty="0"/>
              <a:t> </a:t>
            </a:r>
            <a:r>
              <a:rPr lang="vi-VN" sz="2000" b="1" dirty="0"/>
              <a:t>cường ứng dụng công nghệ thông tin và chuyển đổi số trong giáo dục và đào </a:t>
            </a:r>
            <a:r>
              <a:rPr lang="vi-VN" sz="2000" b="1" dirty="0" smtClean="0"/>
              <a:t>tạo</a:t>
            </a:r>
            <a:r>
              <a:rPr lang="en-US" sz="2000" b="1" dirty="0" smtClean="0"/>
              <a:t> </a:t>
            </a:r>
            <a:r>
              <a:rPr lang="vi-VN" sz="2000" b="1" dirty="0" smtClean="0"/>
              <a:t>giai </a:t>
            </a:r>
            <a:r>
              <a:rPr lang="vi-VN" sz="2000" b="1" dirty="0"/>
              <a:t>đoạn 2022 - 2025, định hướng đến năm 2030</a:t>
            </a:r>
            <a:r>
              <a:rPr lang="vi-VN" sz="2000" dirty="0"/>
              <a:t>” </a:t>
            </a:r>
            <a:endParaRPr lang="en-US" sz="2000" dirty="0" smtClean="0"/>
          </a:p>
          <a:p>
            <a:r>
              <a:rPr lang="en-US" sz="2000" dirty="0" smtClean="0"/>
              <a:t>QĐ </a:t>
            </a:r>
            <a:r>
              <a:rPr lang="en-US" sz="2000" dirty="0" err="1" smtClean="0"/>
              <a:t>số</a:t>
            </a:r>
            <a:r>
              <a:rPr lang="en-US" sz="2000" dirty="0" smtClean="0"/>
              <a:t> 1282/QĐ-BGDĐT (10/5/2022) </a:t>
            </a:r>
            <a:r>
              <a:rPr lang="en-US" sz="2000" dirty="0" err="1" smtClean="0"/>
              <a:t>về</a:t>
            </a:r>
            <a:r>
              <a:rPr lang="en-US" sz="2000" dirty="0" smtClean="0"/>
              <a:t> Ban </a:t>
            </a:r>
            <a:r>
              <a:rPr lang="en-US" sz="2000" dirty="0" err="1" smtClean="0"/>
              <a:t>hành</a:t>
            </a:r>
            <a:r>
              <a:rPr lang="en-US" sz="2000" dirty="0" smtClean="0"/>
              <a:t> </a:t>
            </a:r>
            <a:r>
              <a:rPr lang="en-US" sz="2000" b="1" dirty="0" smtClean="0"/>
              <a:t>KH </a:t>
            </a:r>
            <a:r>
              <a:rPr lang="en-US" sz="2000" b="1" dirty="0" err="1" smtClean="0"/>
              <a:t>tăng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cường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ứng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công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nghệ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thông</a:t>
            </a:r>
            <a:r>
              <a:rPr lang="en-US" sz="2000" b="1" dirty="0" smtClean="0"/>
              <a:t> tin </a:t>
            </a:r>
            <a:r>
              <a:rPr lang="en-US" sz="2000" b="1" dirty="0" err="1" smtClean="0"/>
              <a:t>và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chuyển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đổi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trong</a:t>
            </a:r>
            <a:r>
              <a:rPr lang="en-US" sz="2000" b="1" dirty="0" smtClean="0"/>
              <a:t> GD </a:t>
            </a:r>
            <a:r>
              <a:rPr lang="en-US" sz="2000" b="1" dirty="0" err="1" smtClean="0"/>
              <a:t>và</a:t>
            </a:r>
            <a:r>
              <a:rPr lang="en-US" sz="2000" b="1" dirty="0" smtClean="0"/>
              <a:t> ĐT </a:t>
            </a:r>
            <a:r>
              <a:rPr lang="en-US" sz="2000" b="1" dirty="0" err="1" smtClean="0"/>
              <a:t>giai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đoạn</a:t>
            </a:r>
            <a:r>
              <a:rPr lang="en-US" sz="2000" b="1" dirty="0" smtClean="0"/>
              <a:t> 2022-2025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282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6" y="1350110"/>
            <a:ext cx="8551479" cy="3946095"/>
          </a:xfrm>
        </p:spPr>
        <p:txBody>
          <a:bodyPr>
            <a:normAutofit fontScale="77500" lnSpcReduction="20000"/>
          </a:bodyPr>
          <a:lstStyle/>
          <a:p>
            <a:pPr algn="just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200" b="1" dirty="0" err="1" smtClean="0">
                <a:solidFill>
                  <a:srgbClr val="FF0000"/>
                </a:solidFill>
              </a:rPr>
              <a:t>Lớp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học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thông</a:t>
            </a:r>
            <a:r>
              <a:rPr lang="en-US" sz="2200" b="1" dirty="0" smtClean="0">
                <a:solidFill>
                  <a:srgbClr val="FF0000"/>
                </a:solidFill>
              </a:rPr>
              <a:t> minh, </a:t>
            </a:r>
            <a:r>
              <a:rPr lang="en-US" sz="2200" b="1" dirty="0" err="1" smtClean="0">
                <a:solidFill>
                  <a:srgbClr val="FF0000"/>
                </a:solidFill>
              </a:rPr>
              <a:t>tương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tác</a:t>
            </a:r>
            <a:r>
              <a:rPr lang="en-US" sz="2200" b="1" dirty="0" smtClean="0">
                <a:solidFill>
                  <a:srgbClr val="FF0000"/>
                </a:solidFill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</a:rPr>
              <a:t>tự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học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với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tương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tác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ảo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200" b="1" dirty="0" err="1" smtClean="0">
                <a:solidFill>
                  <a:srgbClr val="FF0000"/>
                </a:solidFill>
              </a:rPr>
              <a:t>Xây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dựng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học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liệu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số</a:t>
            </a:r>
            <a:r>
              <a:rPr lang="en-US" sz="2200" b="1" dirty="0" smtClean="0">
                <a:solidFill>
                  <a:srgbClr val="FF0000"/>
                </a:solidFill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</a:rPr>
              <a:t>học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liệu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mở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dùng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chung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cho</a:t>
            </a:r>
            <a:r>
              <a:rPr lang="en-US" sz="2200" b="1" dirty="0" smtClean="0">
                <a:solidFill>
                  <a:srgbClr val="FF0000"/>
                </a:solidFill>
              </a:rPr>
              <a:t> GDPT, GDTX, GDMN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200" b="1" dirty="0" err="1" smtClean="0">
                <a:solidFill>
                  <a:srgbClr val="FF0000"/>
                </a:solidFill>
              </a:rPr>
              <a:t>Chương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trình</a:t>
            </a:r>
            <a:r>
              <a:rPr lang="en-US" sz="2200" b="1" dirty="0">
                <a:solidFill>
                  <a:srgbClr val="FF0000"/>
                </a:solidFill>
              </a:rPr>
              <a:t> SGK </a:t>
            </a:r>
            <a:r>
              <a:rPr lang="en-US" sz="2200" b="1" dirty="0" err="1">
                <a:solidFill>
                  <a:srgbClr val="FF0000"/>
                </a:solidFill>
              </a:rPr>
              <a:t>mở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cho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phép</a:t>
            </a:r>
            <a:r>
              <a:rPr lang="en-US" sz="2200" b="1" dirty="0">
                <a:solidFill>
                  <a:srgbClr val="FF0000"/>
                </a:solidFill>
              </a:rPr>
              <a:t> HSSV </a:t>
            </a:r>
            <a:r>
              <a:rPr lang="en-US" sz="2200" b="1" dirty="0" err="1">
                <a:solidFill>
                  <a:srgbClr val="FF0000"/>
                </a:solidFill>
              </a:rPr>
              <a:t>truy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cập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trực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tuyến</a:t>
            </a:r>
            <a:endParaRPr lang="en-US" sz="2200" b="1" dirty="0">
              <a:solidFill>
                <a:srgbClr val="FF0000"/>
              </a:solidFill>
            </a:endParaRP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200" b="1" dirty="0" err="1" smtClean="0">
                <a:solidFill>
                  <a:srgbClr val="FF0000"/>
                </a:solidFill>
              </a:rPr>
              <a:t>Mô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hình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đại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học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số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đại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học</a:t>
            </a:r>
            <a:r>
              <a:rPr lang="en-US" sz="2200" b="1" dirty="0" smtClean="0">
                <a:solidFill>
                  <a:srgbClr val="FF0000"/>
                </a:solidFill>
              </a:rPr>
              <a:t> (2024):</a:t>
            </a:r>
            <a:endParaRPr lang="en-US" sz="2200" b="1" dirty="0">
              <a:solidFill>
                <a:srgbClr val="FF0000"/>
              </a:solidFill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en-US" sz="2200" dirty="0" smtClean="0"/>
              <a:t>* </a:t>
            </a:r>
            <a:r>
              <a:rPr lang="en-US" sz="2200" dirty="0"/>
              <a:t>TT </a:t>
            </a:r>
            <a:r>
              <a:rPr lang="en-US" sz="2200" dirty="0" err="1"/>
              <a:t>Thông</a:t>
            </a:r>
            <a:r>
              <a:rPr lang="en-US" sz="2200" dirty="0"/>
              <a:t> </a:t>
            </a:r>
            <a:r>
              <a:rPr lang="en-US" sz="2200" dirty="0" err="1"/>
              <a:t>tư</a:t>
            </a:r>
            <a:r>
              <a:rPr lang="en-US" sz="2200" dirty="0"/>
              <a:t> </a:t>
            </a:r>
            <a:r>
              <a:rPr lang="en-US" sz="2200" dirty="0" err="1"/>
              <a:t>quy</a:t>
            </a:r>
            <a:r>
              <a:rPr lang="en-US" sz="2200" dirty="0"/>
              <a:t> </a:t>
            </a:r>
            <a:r>
              <a:rPr lang="en-US" sz="2200" dirty="0" err="1"/>
              <a:t>định</a:t>
            </a:r>
            <a:r>
              <a:rPr lang="en-US" sz="2200" dirty="0"/>
              <a:t>: </a:t>
            </a:r>
            <a:r>
              <a:rPr lang="en-US" sz="2200" dirty="0" err="1"/>
              <a:t>công</a:t>
            </a:r>
            <a:r>
              <a:rPr lang="en-US" sz="2200" dirty="0"/>
              <a:t> </a:t>
            </a:r>
            <a:r>
              <a:rPr lang="en-US" sz="2200" dirty="0" err="1"/>
              <a:t>nhận</a:t>
            </a:r>
            <a:r>
              <a:rPr lang="en-US" sz="2200" dirty="0"/>
              <a:t> </a:t>
            </a:r>
            <a:r>
              <a:rPr lang="en-US" sz="2200" dirty="0" err="1"/>
              <a:t>tín</a:t>
            </a:r>
            <a:r>
              <a:rPr lang="en-US" sz="2200" dirty="0"/>
              <a:t> </a:t>
            </a:r>
            <a:r>
              <a:rPr lang="en-US" sz="2200" dirty="0" err="1"/>
              <a:t>chỉ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khóa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trực</a:t>
            </a:r>
            <a:r>
              <a:rPr lang="en-US" sz="2200" dirty="0"/>
              <a:t> </a:t>
            </a:r>
            <a:r>
              <a:rPr lang="en-US" sz="2200" dirty="0" err="1"/>
              <a:t>tuyến</a:t>
            </a:r>
            <a:r>
              <a:rPr lang="en-US" sz="2200" dirty="0"/>
              <a:t> </a:t>
            </a:r>
            <a:r>
              <a:rPr lang="en-US" sz="2200" dirty="0" err="1"/>
              <a:t>giữa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Cơ</a:t>
            </a:r>
            <a:r>
              <a:rPr lang="en-US" sz="2200" dirty="0"/>
              <a:t> </a:t>
            </a:r>
            <a:r>
              <a:rPr lang="en-US" sz="2200" dirty="0" err="1"/>
              <a:t>sở</a:t>
            </a:r>
            <a:r>
              <a:rPr lang="en-US" sz="2200" dirty="0"/>
              <a:t> GDĐH</a:t>
            </a:r>
          </a:p>
          <a:p>
            <a:pPr marL="0" indent="0" algn="just">
              <a:spcAft>
                <a:spcPts val="1000"/>
              </a:spcAft>
              <a:buNone/>
            </a:pPr>
            <a:r>
              <a:rPr lang="en-US" sz="2200" dirty="0" smtClean="0"/>
              <a:t>* </a:t>
            </a:r>
            <a:r>
              <a:rPr lang="en-US" sz="2200" dirty="0" err="1" smtClean="0"/>
              <a:t>Xây</a:t>
            </a:r>
            <a:r>
              <a:rPr lang="en-US" sz="2200" dirty="0" smtClean="0"/>
              <a:t> </a:t>
            </a:r>
            <a:r>
              <a:rPr lang="en-US" sz="2200" dirty="0" err="1"/>
              <a:t>dựng</a:t>
            </a:r>
            <a:r>
              <a:rPr lang="en-US" sz="2200" dirty="0"/>
              <a:t> </a:t>
            </a:r>
            <a:r>
              <a:rPr lang="en-US" sz="2200" dirty="0" err="1"/>
              <a:t>nền</a:t>
            </a:r>
            <a:r>
              <a:rPr lang="en-US" sz="2200" dirty="0"/>
              <a:t> </a:t>
            </a:r>
            <a:r>
              <a:rPr lang="en-US" sz="2200" dirty="0" err="1"/>
              <a:t>tảng</a:t>
            </a:r>
            <a:r>
              <a:rPr lang="en-US" sz="2200" dirty="0"/>
              <a:t> </a:t>
            </a:r>
            <a:r>
              <a:rPr lang="en-US" sz="2200" dirty="0" err="1"/>
              <a:t>hệ</a:t>
            </a:r>
            <a:r>
              <a:rPr lang="en-US" sz="2200" dirty="0"/>
              <a:t> </a:t>
            </a:r>
            <a:r>
              <a:rPr lang="en-US" sz="2200" dirty="0" err="1"/>
              <a:t>thống</a:t>
            </a:r>
            <a:r>
              <a:rPr lang="en-US" sz="2200" dirty="0"/>
              <a:t> </a:t>
            </a:r>
            <a:r>
              <a:rPr lang="en-US" sz="2200" dirty="0" smtClean="0"/>
              <a:t>QL </a:t>
            </a:r>
            <a:r>
              <a:rPr lang="en-US" sz="2200" dirty="0" err="1" smtClean="0"/>
              <a:t>học</a:t>
            </a:r>
            <a:r>
              <a:rPr lang="en-US" sz="2200" dirty="0" smtClean="0"/>
              <a:t> </a:t>
            </a:r>
            <a:r>
              <a:rPr lang="en-US" sz="2200" dirty="0" err="1"/>
              <a:t>tập</a:t>
            </a:r>
            <a:r>
              <a:rPr lang="en-US" sz="2200" dirty="0"/>
              <a:t> LMS; </a:t>
            </a:r>
            <a:r>
              <a:rPr lang="en-US" sz="2200" dirty="0" err="1"/>
              <a:t>hệ</a:t>
            </a:r>
            <a:r>
              <a:rPr lang="en-US" sz="2200" dirty="0"/>
              <a:t> </a:t>
            </a:r>
            <a:r>
              <a:rPr lang="en-US" sz="2200" dirty="0" err="1"/>
              <a:t>thống</a:t>
            </a:r>
            <a:r>
              <a:rPr lang="en-US" sz="2200" dirty="0"/>
              <a:t> </a:t>
            </a:r>
            <a:r>
              <a:rPr lang="en-US" sz="2200" dirty="0" smtClean="0"/>
              <a:t>QL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err="1"/>
              <a:t>nội</a:t>
            </a:r>
            <a:r>
              <a:rPr lang="en-US" sz="2200" dirty="0"/>
              <a:t> dung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(LCMS)</a:t>
            </a:r>
          </a:p>
          <a:p>
            <a:pPr marL="0" indent="0" algn="just">
              <a:spcAft>
                <a:spcPts val="1000"/>
              </a:spcAft>
              <a:buNone/>
            </a:pPr>
            <a:r>
              <a:rPr lang="en-US" sz="2200" dirty="0" smtClean="0"/>
              <a:t>*   </a:t>
            </a:r>
            <a:r>
              <a:rPr lang="en-US" sz="2200" dirty="0" err="1" smtClean="0"/>
              <a:t>Xây</a:t>
            </a:r>
            <a:r>
              <a:rPr lang="en-US" sz="2200" dirty="0" smtClean="0"/>
              <a:t> </a:t>
            </a:r>
            <a:r>
              <a:rPr lang="en-US" sz="2200" dirty="0" err="1"/>
              <a:t>dựng</a:t>
            </a:r>
            <a:r>
              <a:rPr lang="en-US" sz="2200" dirty="0"/>
              <a:t> </a:t>
            </a:r>
            <a:r>
              <a:rPr lang="en-US" sz="2200" dirty="0" smtClean="0"/>
              <a:t>ƯD </a:t>
            </a:r>
            <a:r>
              <a:rPr lang="en-US" sz="2200" dirty="0" err="1" smtClean="0"/>
              <a:t>nền</a:t>
            </a:r>
            <a:r>
              <a:rPr lang="en-US" sz="2200" dirty="0" smtClean="0"/>
              <a:t> </a:t>
            </a:r>
            <a:r>
              <a:rPr lang="en-US" sz="2200" dirty="0" err="1"/>
              <a:t>tảng</a:t>
            </a:r>
            <a:r>
              <a:rPr lang="en-US" sz="2200" dirty="0"/>
              <a:t> </a:t>
            </a:r>
            <a:r>
              <a:rPr lang="en-US" sz="2200" dirty="0" err="1"/>
              <a:t>cung</a:t>
            </a:r>
            <a:r>
              <a:rPr lang="en-US" sz="2200" dirty="0"/>
              <a:t> </a:t>
            </a:r>
            <a:r>
              <a:rPr lang="en-US" sz="2200" dirty="0" err="1"/>
              <a:t>cấp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khóa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trực</a:t>
            </a:r>
            <a:r>
              <a:rPr lang="en-US" sz="2200" dirty="0"/>
              <a:t> </a:t>
            </a:r>
            <a:r>
              <a:rPr lang="en-US" sz="2200" dirty="0" err="1"/>
              <a:t>tuyến</a:t>
            </a:r>
            <a:r>
              <a:rPr lang="en-US" sz="2200" dirty="0"/>
              <a:t> </a:t>
            </a:r>
            <a:r>
              <a:rPr lang="en-US" sz="2200" dirty="0" err="1"/>
              <a:t>đại</a:t>
            </a:r>
            <a:r>
              <a:rPr lang="en-US" sz="2200" dirty="0"/>
              <a:t> </a:t>
            </a:r>
            <a:r>
              <a:rPr lang="en-US" sz="2200" dirty="0" err="1"/>
              <a:t>chúng</a:t>
            </a:r>
            <a:r>
              <a:rPr lang="en-US" sz="2200" dirty="0"/>
              <a:t> </a:t>
            </a:r>
            <a:r>
              <a:rPr lang="en-US" sz="2200" dirty="0" err="1"/>
              <a:t>mở</a:t>
            </a:r>
            <a:r>
              <a:rPr lang="en-US" sz="2200" dirty="0"/>
              <a:t> (MOOCs</a:t>
            </a:r>
            <a:r>
              <a:rPr lang="en-US" sz="2200" dirty="0" smtClean="0"/>
              <a:t>)</a:t>
            </a:r>
            <a:endParaRPr lang="en-US" sz="2000" dirty="0"/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Xu </a:t>
            </a:r>
            <a:r>
              <a:rPr lang="en-US" sz="3200" b="1" i="1" spc="-5" dirty="0" err="1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hướng</a:t>
            </a:r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 </a:t>
            </a:r>
            <a:r>
              <a:rPr lang="en-US" sz="3200" b="1" i="1" spc="-5" dirty="0" err="1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chuyển</a:t>
            </a:r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 </a:t>
            </a:r>
            <a:r>
              <a:rPr lang="en-US" sz="3200" b="1" i="1" spc="-5" dirty="0" err="1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đổi</a:t>
            </a:r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 </a:t>
            </a:r>
            <a:r>
              <a:rPr lang="en-US" sz="3200" b="1" i="1" spc="-5" dirty="0" err="1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số</a:t>
            </a:r>
            <a:r>
              <a:rPr lang="en-US" sz="3200" b="1" i="1" spc="-5" dirty="0">
                <a:effectLst/>
                <a:latin typeface="Times New Roman" panose="02020603050405020304" pitchFamily="18" charset="0"/>
                <a:ea typeface="Meiryo" panose="020B0604030504040204" pitchFamily="34" charset="-128"/>
              </a:rPr>
              <a:t> </a:t>
            </a:r>
            <a:endParaRPr lang="en-US" sz="32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82820" y="19612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thách</a:t>
            </a:r>
            <a:r>
              <a:rPr lang="en-US" dirty="0"/>
              <a:t> </a:t>
            </a:r>
            <a:r>
              <a:rPr lang="en-US" dirty="0" err="1"/>
              <a:t>thức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tư</a:t>
            </a:r>
            <a:r>
              <a:rPr lang="en-US" sz="2000" dirty="0"/>
              <a:t> </a:t>
            </a:r>
            <a:r>
              <a:rPr lang="en-US" sz="2000" dirty="0" err="1"/>
              <a:t>duy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đổi</a:t>
            </a:r>
            <a:r>
              <a:rPr lang="en-US" sz="2000" dirty="0"/>
              <a:t> </a:t>
            </a:r>
            <a:r>
              <a:rPr lang="en-US" sz="2000" dirty="0" err="1"/>
              <a:t>nhanh</a:t>
            </a:r>
            <a:endParaRPr lang="en-US" sz="2000" dirty="0"/>
          </a:p>
          <a:p>
            <a:pPr lvl="0" algn="just">
              <a:spcAft>
                <a:spcPts val="1000"/>
              </a:spcAft>
            </a:pP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nghệ</a:t>
            </a:r>
            <a:r>
              <a:rPr lang="en-US" sz="2000" dirty="0"/>
              <a:t> </a:t>
            </a:r>
          </a:p>
          <a:p>
            <a:pPr lvl="0" algn="just">
              <a:spcAft>
                <a:spcPts val="1000"/>
              </a:spcAft>
            </a:pP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cải</a:t>
            </a:r>
            <a:r>
              <a:rPr lang="en-US" sz="2000" dirty="0"/>
              <a:t> </a:t>
            </a:r>
            <a:r>
              <a:rPr lang="en-US" sz="2000" dirty="0" err="1"/>
              <a:t>thiện</a:t>
            </a:r>
            <a:r>
              <a:rPr lang="en-US" sz="2000" dirty="0"/>
              <a:t> </a:t>
            </a:r>
            <a:r>
              <a:rPr lang="en-US" sz="2000" dirty="0" err="1"/>
              <a:t>hạ</a:t>
            </a:r>
            <a:r>
              <a:rPr lang="en-US" sz="2000" dirty="0"/>
              <a:t> </a:t>
            </a:r>
            <a:r>
              <a:rPr lang="en-US" sz="2000" dirty="0" err="1"/>
              <a:t>tầng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nghệ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Thách</a:t>
            </a:r>
            <a:r>
              <a:rPr lang="en-US" dirty="0"/>
              <a:t> </a:t>
            </a:r>
            <a:r>
              <a:rPr lang="en-US" dirty="0" err="1"/>
              <a:t>thức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sz="2000" dirty="0" err="1"/>
              <a:t>Khả</a:t>
            </a:r>
            <a:r>
              <a:rPr lang="en-US" sz="2000" dirty="0"/>
              <a:t> </a:t>
            </a: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mức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sẵn</a:t>
            </a:r>
            <a:r>
              <a:rPr lang="en-US" sz="2000" dirty="0"/>
              <a:t> </a:t>
            </a:r>
            <a:r>
              <a:rPr lang="en-US" sz="2000" dirty="0" err="1"/>
              <a:t>sàng</a:t>
            </a:r>
            <a:endParaRPr lang="en-US" sz="2000" dirty="0"/>
          </a:p>
          <a:p>
            <a:pPr lvl="0" algn="just">
              <a:spcAft>
                <a:spcPts val="1000"/>
              </a:spcAft>
            </a:pPr>
            <a:r>
              <a:rPr lang="en-US" sz="2000" dirty="0"/>
              <a:t>Chi </a:t>
            </a:r>
            <a:r>
              <a:rPr lang="en-US" sz="2000" dirty="0" err="1"/>
              <a:t>phí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tư</a:t>
            </a:r>
            <a:r>
              <a:rPr lang="en-US" sz="2000" dirty="0"/>
              <a:t> </a:t>
            </a:r>
            <a:r>
              <a:rPr lang="en-US" sz="2000" dirty="0" err="1"/>
              <a:t>khởi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.</a:t>
            </a:r>
          </a:p>
          <a:p>
            <a:pPr algn="just"/>
            <a:r>
              <a:rPr lang="en-US" sz="2000" dirty="0" err="1"/>
              <a:t>Hạn</a:t>
            </a:r>
            <a:r>
              <a:rPr lang="en-US" sz="2000" dirty="0"/>
              <a:t> </a:t>
            </a:r>
            <a:r>
              <a:rPr lang="en-US" sz="2000" dirty="0" err="1"/>
              <a:t>chế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, </a:t>
            </a:r>
            <a:r>
              <a:rPr lang="en-US" sz="2000" dirty="0" err="1"/>
              <a:t>băng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mềm</a:t>
            </a:r>
            <a:r>
              <a:rPr lang="en-US" sz="2000" dirty="0"/>
              <a:t>,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hỗ</a:t>
            </a:r>
            <a:r>
              <a:rPr lang="en-US" sz="2000" dirty="0"/>
              <a:t> </a:t>
            </a:r>
            <a:r>
              <a:rPr lang="en-US" sz="2000" dirty="0" err="1"/>
              <a:t>trợ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giảng</a:t>
            </a:r>
            <a:r>
              <a:rPr lang="en-US" sz="3200" dirty="0"/>
              <a:t> </a:t>
            </a:r>
            <a:r>
              <a:rPr lang="en-US" sz="3200" dirty="0" err="1"/>
              <a:t>dạy</a:t>
            </a:r>
            <a:r>
              <a:rPr lang="en-US" sz="3200" dirty="0"/>
              <a:t> –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6521F-BE33-F58F-6384-06CAF4D07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07" y="1808225"/>
            <a:ext cx="5793640" cy="3258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4733854" cy="3512213"/>
          </a:xfrm>
        </p:spPr>
        <p:txBody>
          <a:bodyPr>
            <a:normAutofit/>
          </a:bodyPr>
          <a:lstStyle/>
          <a:p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blended/flipped learning</a:t>
            </a:r>
          </a:p>
          <a:p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giảng</a:t>
            </a:r>
            <a:r>
              <a:rPr lang="en-US" sz="3200" dirty="0"/>
              <a:t> </a:t>
            </a:r>
            <a:r>
              <a:rPr lang="en-US" sz="3200" dirty="0" err="1"/>
              <a:t>dạy</a:t>
            </a:r>
            <a:r>
              <a:rPr lang="en-US" sz="3200" dirty="0"/>
              <a:t> –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10"/>
            <a:ext cx="4733854" cy="3512213"/>
          </a:xfrm>
        </p:spPr>
        <p:txBody>
          <a:bodyPr>
            <a:normAutofit/>
          </a:bodyPr>
          <a:lstStyle/>
          <a:p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: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thác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liệu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2B2FB-0002-DBB9-D3B3-4F4458241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21" y="1502815"/>
            <a:ext cx="3961180" cy="24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5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752</Words>
  <Application>Microsoft Office PowerPoint</Application>
  <PresentationFormat>On-screen Show (16:9)</PresentationFormat>
  <Paragraphs>77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Meiryo</vt:lpstr>
      <vt:lpstr>Arial</vt:lpstr>
      <vt:lpstr>Calibri</vt:lpstr>
      <vt:lpstr>Times New Roman</vt:lpstr>
      <vt:lpstr>Wingdings</vt:lpstr>
      <vt:lpstr>Office Theme</vt:lpstr>
      <vt:lpstr>CHUYỂN ĐỔI SỐ TRONG GIÁO DỤC</vt:lpstr>
      <vt:lpstr>Nội dung</vt:lpstr>
      <vt:lpstr>PowerPoint Presentation</vt:lpstr>
      <vt:lpstr>Xu hướng chuyển đổi số </vt:lpstr>
      <vt:lpstr>Xu hướng chuyển đổi số </vt:lpstr>
      <vt:lpstr>Xu hướng chuyển đổi số </vt:lpstr>
      <vt:lpstr>Yêu cầu, thách thức</vt:lpstr>
      <vt:lpstr>Chuyển đổi số trong giảng dạy – học tập</vt:lpstr>
      <vt:lpstr>Chuyển đổi số trong giảng dạy – học tập</vt:lpstr>
      <vt:lpstr>Chuyển đổi số trong giảng dạy – học tập</vt:lpstr>
      <vt:lpstr>PowerPoint Presentation</vt:lpstr>
      <vt:lpstr>Chuyển đổi số trong nghiên cứu khoa học</vt:lpstr>
      <vt:lpstr>Chuyển đổi số trong nghiên cứu khoa học</vt:lpstr>
      <vt:lpstr>Thực trạng</vt:lpstr>
      <vt:lpstr>Giải pháp</vt:lpstr>
      <vt:lpstr>Giải pháp</vt:lpstr>
      <vt:lpstr>Kết luận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2022-10-05T00:59:45Z</dcterms:modified>
</cp:coreProperties>
</file>