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3" r:id="rId3"/>
    <p:sldId id="258" r:id="rId4"/>
    <p:sldId id="270" r:id="rId5"/>
    <p:sldId id="271" r:id="rId6"/>
    <p:sldId id="260" r:id="rId7"/>
    <p:sldId id="268" r:id="rId8"/>
    <p:sldId id="261" r:id="rId9"/>
    <p:sldId id="263" r:id="rId10"/>
    <p:sldId id="275" r:id="rId11"/>
    <p:sldId id="276" r:id="rId12"/>
    <p:sldId id="265" r:id="rId13"/>
    <p:sldId id="266" r:id="rId14"/>
    <p:sldId id="267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8661" y="628918"/>
            <a:ext cx="9711891" cy="350834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lnSpc>
                <a:spcPct val="150000"/>
              </a:lnSpc>
            </a:pPr>
            <a:b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 ĐỘNG CỦA CHUYỂN ĐỔI SỐ </a:t>
            </a:r>
            <a:b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 CÔNG DÂN SỐ TRONG THỜI KỲ </a:t>
            </a:r>
            <a:b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MẠNG CÔNG NGHIỆP 4.0</a:t>
            </a:r>
            <a:br>
              <a:rPr lang="en-US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011" y="3809999"/>
            <a:ext cx="11280807" cy="2566447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en-US" sz="3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7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3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Khoa </a:t>
            </a:r>
            <a:r>
              <a:rPr lang="en-US" sz="37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3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3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endParaRPr lang="en-US" sz="3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201237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63F069F-72EA-5821-E234-7B86EF008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017" y="618518"/>
            <a:ext cx="11280808" cy="1277660"/>
          </a:xfrm>
        </p:spPr>
        <p:txBody>
          <a:bodyPr>
            <a:normAutofit/>
          </a:bodyPr>
          <a:lstStyle/>
          <a:p>
            <a:pPr algn="l"/>
            <a:r>
              <a:rPr lang="en-US" sz="3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Đắk</a:t>
            </a:r>
            <a:r>
              <a:rPr lang="en-US" sz="3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Lắk</a:t>
            </a:r>
            <a:r>
              <a:rPr lang="en-US" sz="3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3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3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CDS</a:t>
            </a:r>
            <a:endParaRPr lang="vi-VN" sz="3200" dirty="0"/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E9027A43-4C93-DADF-82EE-6FE097A77DFB}"/>
              </a:ext>
            </a:extLst>
          </p:cNvPr>
          <p:cNvSpPr txBox="1"/>
          <p:nvPr/>
        </p:nvSpPr>
        <p:spPr>
          <a:xfrm>
            <a:off x="1020278" y="1645549"/>
            <a:ext cx="10804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Đắk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Lắk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342FBE1B-41D5-382F-4BFC-700DF92FB914}"/>
              </a:ext>
            </a:extLst>
          </p:cNvPr>
          <p:cNvSpPr txBox="1"/>
          <p:nvPr/>
        </p:nvSpPr>
        <p:spPr>
          <a:xfrm>
            <a:off x="1087655" y="2214024"/>
            <a:ext cx="1050116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CĐS.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CĐS: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CĐS.</a:t>
            </a:r>
          </a:p>
          <a:p>
            <a:pPr marL="457200" indent="-457200">
              <a:buFontTx/>
              <a:buChar char="-"/>
            </a:pPr>
            <a:endParaRPr lang="vi-VN" sz="2800" dirty="0"/>
          </a:p>
        </p:txBody>
      </p:sp>
    </p:spTree>
    <p:extLst>
      <p:ext uri="{BB962C8B-B14F-4D97-AF65-F5344CB8AC3E}">
        <p14:creationId xmlns:p14="http://schemas.microsoft.com/office/powerpoint/2010/main" val="2926830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B14410DA-7779-9C67-897E-9974F49C8D5C}"/>
              </a:ext>
            </a:extLst>
          </p:cNvPr>
          <p:cNvSpPr txBox="1"/>
          <p:nvPr/>
        </p:nvSpPr>
        <p:spPr>
          <a:xfrm>
            <a:off x="1857676" y="808521"/>
            <a:ext cx="3436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MỘT SỐ HẠN CHẾ:</a:t>
            </a:r>
            <a:endParaRPr lang="vi-VN" sz="2400" b="1" dirty="0">
              <a:solidFill>
                <a:srgbClr val="002060"/>
              </a:solidFill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764C92E7-28F2-7F30-AC19-9C26A0C3069D}"/>
              </a:ext>
            </a:extLst>
          </p:cNvPr>
          <p:cNvSpPr txBox="1"/>
          <p:nvPr/>
        </p:nvSpPr>
        <p:spPr>
          <a:xfrm>
            <a:off x="231005" y="1347189"/>
            <a:ext cx="11848699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vi-VN" sz="2600" dirty="0">
                <a:latin typeface="+mj-lt"/>
              </a:rPr>
              <a:t>Cơ </a:t>
            </a:r>
            <a:r>
              <a:rPr lang="vi-VN" sz="2600" dirty="0" err="1">
                <a:latin typeface="+mj-lt"/>
              </a:rPr>
              <a:t>sở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hạ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tầng</a:t>
            </a:r>
            <a:r>
              <a:rPr lang="vi-VN" sz="2600" dirty="0">
                <a:latin typeface="+mj-lt"/>
              </a:rPr>
              <a:t> thông tin </a:t>
            </a:r>
            <a:r>
              <a:rPr lang="vi-VN" sz="2600" dirty="0" err="1">
                <a:latin typeface="+mj-lt"/>
              </a:rPr>
              <a:t>còn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hạn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chế</a:t>
            </a:r>
            <a:r>
              <a:rPr lang="vi-VN" sz="2600" dirty="0">
                <a:latin typeface="+mj-lt"/>
              </a:rPr>
              <a:t>, </a:t>
            </a:r>
            <a:r>
              <a:rPr lang="vi-VN" sz="2600" dirty="0" err="1">
                <a:latin typeface="+mj-lt"/>
              </a:rPr>
              <a:t>dữ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liệu</a:t>
            </a:r>
            <a:r>
              <a:rPr lang="vi-VN" sz="2600" dirty="0">
                <a:latin typeface="+mj-lt"/>
              </a:rPr>
              <a:t> thông tin </a:t>
            </a:r>
            <a:r>
              <a:rPr lang="vi-VN" sz="2600" dirty="0" err="1">
                <a:latin typeface="+mj-lt"/>
              </a:rPr>
              <a:t>số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hóa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còn</a:t>
            </a:r>
            <a:r>
              <a:rPr lang="vi-VN" sz="2600" dirty="0">
                <a:latin typeface="+mj-lt"/>
              </a:rPr>
              <a:t> chưa </a:t>
            </a:r>
            <a:r>
              <a:rPr lang="vi-VN" sz="2600" dirty="0" err="1">
                <a:latin typeface="+mj-lt"/>
              </a:rPr>
              <a:t>đầy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đủ</a:t>
            </a:r>
            <a:r>
              <a:rPr lang="vi-VN" sz="2600" dirty="0">
                <a:latin typeface="+mj-lt"/>
              </a:rPr>
              <a:t>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vi-VN" sz="2600" dirty="0" err="1">
                <a:latin typeface="+mj-lt"/>
              </a:rPr>
              <a:t>Trình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độ</a:t>
            </a:r>
            <a:r>
              <a:rPr lang="vi-VN" sz="2600" dirty="0">
                <a:latin typeface="+mj-lt"/>
              </a:rPr>
              <a:t> công </a:t>
            </a:r>
            <a:r>
              <a:rPr lang="vi-VN" sz="2600" dirty="0" err="1">
                <a:latin typeface="+mj-lt"/>
              </a:rPr>
              <a:t>nghệ</a:t>
            </a:r>
            <a:r>
              <a:rPr lang="vi-VN" sz="2600" dirty="0">
                <a:latin typeface="+mj-lt"/>
              </a:rPr>
              <a:t> thông tin </a:t>
            </a:r>
            <a:r>
              <a:rPr lang="vi-VN" sz="2600" dirty="0" err="1">
                <a:latin typeface="+mj-lt"/>
              </a:rPr>
              <a:t>của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số</a:t>
            </a:r>
            <a:r>
              <a:rPr lang="vi-VN" sz="2600" dirty="0">
                <a:latin typeface="+mj-lt"/>
              </a:rPr>
              <a:t> đông </a:t>
            </a:r>
            <a:r>
              <a:rPr lang="vi-VN" sz="2600" dirty="0" err="1">
                <a:latin typeface="+mj-lt"/>
              </a:rPr>
              <a:t>người</a:t>
            </a:r>
            <a:r>
              <a:rPr lang="vi-VN" sz="2600" dirty="0">
                <a:latin typeface="+mj-lt"/>
              </a:rPr>
              <a:t> dân </a:t>
            </a:r>
            <a:r>
              <a:rPr lang="vi-VN" sz="2600" dirty="0" err="1">
                <a:latin typeface="+mj-lt"/>
              </a:rPr>
              <a:t>còn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hạn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chế</a:t>
            </a:r>
            <a:r>
              <a:rPr lang="vi-VN" sz="2600" dirty="0">
                <a:latin typeface="+mj-lt"/>
              </a:rPr>
              <a:t>, </a:t>
            </a:r>
            <a:r>
              <a:rPr lang="vi-VN" sz="2600" dirty="0" err="1">
                <a:latin typeface="+mj-lt"/>
              </a:rPr>
              <a:t>khả</a:t>
            </a:r>
            <a:r>
              <a:rPr lang="vi-VN" sz="2600" dirty="0">
                <a:latin typeface="+mj-lt"/>
              </a:rPr>
              <a:t> năng </a:t>
            </a:r>
            <a:r>
              <a:rPr lang="vi-VN" sz="2600" dirty="0" err="1">
                <a:latin typeface="+mj-lt"/>
              </a:rPr>
              <a:t>tiếp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cận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các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dịch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vụ</a:t>
            </a:r>
            <a:r>
              <a:rPr lang="vi-VN" sz="2600" dirty="0">
                <a:latin typeface="+mj-lt"/>
              </a:rPr>
              <a:t> công </a:t>
            </a:r>
            <a:r>
              <a:rPr lang="vi-VN" sz="2600" dirty="0" err="1">
                <a:latin typeface="+mj-lt"/>
              </a:rPr>
              <a:t>số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hóa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còn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nhiều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lúng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túng</a:t>
            </a:r>
            <a:r>
              <a:rPr lang="vi-VN" sz="2600" dirty="0">
                <a:latin typeface="+mj-lt"/>
              </a:rPr>
              <a:t>; </a:t>
            </a:r>
            <a:r>
              <a:rPr lang="vi-VN" sz="2600" dirty="0" err="1">
                <a:latin typeface="+mj-lt"/>
              </a:rPr>
              <a:t>thói</a:t>
            </a:r>
            <a:r>
              <a:rPr lang="vi-VN" sz="2600" dirty="0">
                <a:latin typeface="+mj-lt"/>
              </a:rPr>
              <a:t> quen giao </a:t>
            </a:r>
            <a:r>
              <a:rPr lang="vi-VN" sz="2600" dirty="0" err="1">
                <a:latin typeface="+mj-lt"/>
              </a:rPr>
              <a:t>dịch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trực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tiếp</a:t>
            </a:r>
            <a:r>
              <a:rPr lang="vi-VN" sz="2600" dirty="0">
                <a:latin typeface="+mj-lt"/>
              </a:rPr>
              <a:t>. </a:t>
            </a:r>
            <a:r>
              <a:rPr lang="vi-VN" sz="2600" dirty="0" err="1">
                <a:latin typeface="+mj-lt"/>
              </a:rPr>
              <a:t>Những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hạn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chế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này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có</a:t>
            </a:r>
            <a:r>
              <a:rPr lang="vi-VN" sz="2600" dirty="0">
                <a:latin typeface="+mj-lt"/>
              </a:rPr>
              <a:t> ngay </a:t>
            </a:r>
            <a:r>
              <a:rPr lang="vi-VN" sz="2600" dirty="0" err="1">
                <a:latin typeface="+mj-lt"/>
              </a:rPr>
              <a:t>cả</a:t>
            </a:r>
            <a:r>
              <a:rPr lang="vi-VN" sz="2600" dirty="0">
                <a:latin typeface="+mj-lt"/>
              </a:rPr>
              <a:t> ở </a:t>
            </a:r>
            <a:r>
              <a:rPr lang="vi-VN" sz="2600" dirty="0" err="1">
                <a:latin typeface="+mj-lt"/>
              </a:rPr>
              <a:t>đội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ngũ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cán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bộ</a:t>
            </a:r>
            <a:r>
              <a:rPr lang="vi-VN" sz="2600" dirty="0">
                <a:latin typeface="+mj-lt"/>
              </a:rPr>
              <a:t>, công </a:t>
            </a:r>
            <a:r>
              <a:rPr lang="vi-VN" sz="2600" dirty="0" err="1">
                <a:latin typeface="+mj-lt"/>
              </a:rPr>
              <a:t>chức</a:t>
            </a:r>
            <a:r>
              <a:rPr lang="vi-VN" sz="2600" dirty="0">
                <a:latin typeface="+mj-lt"/>
              </a:rPr>
              <a:t>, viên </a:t>
            </a:r>
            <a:r>
              <a:rPr lang="vi-VN" sz="2600" dirty="0" err="1">
                <a:latin typeface="+mj-lt"/>
              </a:rPr>
              <a:t>chức</a:t>
            </a:r>
            <a:r>
              <a:rPr lang="vi-VN" sz="2600" dirty="0">
                <a:latin typeface="+mj-lt"/>
              </a:rPr>
              <a:t>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vi-VN" sz="2600" dirty="0" err="1">
                <a:latin typeface="+mj-lt"/>
              </a:rPr>
              <a:t>Nguồn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lực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đầu</a:t>
            </a:r>
            <a:r>
              <a:rPr lang="vi-VN" sz="2600" dirty="0">
                <a:latin typeface="+mj-lt"/>
              </a:rPr>
              <a:t> tư, </a:t>
            </a:r>
            <a:r>
              <a:rPr lang="vi-VN" sz="2600" dirty="0" err="1">
                <a:latin typeface="+mj-lt"/>
              </a:rPr>
              <a:t>phục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vụ</a:t>
            </a:r>
            <a:r>
              <a:rPr lang="vi-VN" sz="2600" dirty="0">
                <a:latin typeface="+mj-lt"/>
              </a:rPr>
              <a:t> cho CĐS </a:t>
            </a:r>
            <a:r>
              <a:rPr lang="vi-VN" sz="2600" dirty="0" err="1">
                <a:latin typeface="+mj-lt"/>
              </a:rPr>
              <a:t>còn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thiếu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và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yếu</a:t>
            </a:r>
            <a:r>
              <a:rPr lang="vi-VN" sz="2600" dirty="0">
                <a:latin typeface="+mj-lt"/>
              </a:rPr>
              <a:t>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vi-VN" sz="2600" dirty="0" err="1">
                <a:latin typeface="+mj-lt"/>
              </a:rPr>
              <a:t>Đối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mặt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với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nhiều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vấn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đề</a:t>
            </a:r>
            <a:r>
              <a:rPr lang="vi-VN" sz="2600" dirty="0">
                <a:latin typeface="+mj-lt"/>
              </a:rPr>
              <a:t> an ninh </a:t>
            </a:r>
            <a:r>
              <a:rPr lang="vi-VN" sz="2600" dirty="0" err="1">
                <a:latin typeface="+mj-lt"/>
              </a:rPr>
              <a:t>chính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trị</a:t>
            </a:r>
            <a:r>
              <a:rPr lang="vi-VN" sz="2600" dirty="0">
                <a:latin typeface="+mj-lt"/>
              </a:rPr>
              <a:t> - </a:t>
            </a:r>
            <a:r>
              <a:rPr lang="vi-VN" sz="2600" dirty="0" err="1">
                <a:latin typeface="+mj-lt"/>
              </a:rPr>
              <a:t>xã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hội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đặt</a:t>
            </a:r>
            <a:r>
              <a:rPr lang="vi-VN" sz="2600" dirty="0">
                <a:latin typeface="+mj-lt"/>
              </a:rPr>
              <a:t> ra trong CĐS, </a:t>
            </a:r>
            <a:r>
              <a:rPr lang="vi-VN" sz="2600" dirty="0" err="1">
                <a:latin typeface="+mj-lt"/>
              </a:rPr>
              <a:t>sử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dụng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dịch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vụ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số</a:t>
            </a:r>
            <a:r>
              <a:rPr lang="vi-VN" sz="2600" dirty="0">
                <a:latin typeface="+mj-lt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vi-VN" sz="2600" dirty="0">
                <a:latin typeface="+mj-lt"/>
              </a:rPr>
              <a:t>          </a:t>
            </a:r>
            <a:r>
              <a:rPr lang="vi-VN" sz="2600" dirty="0" err="1">
                <a:latin typeface="+mj-lt"/>
              </a:rPr>
              <a:t>Vấn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đề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đặt</a:t>
            </a:r>
            <a:r>
              <a:rPr lang="vi-VN" sz="2600" dirty="0">
                <a:latin typeface="+mj-lt"/>
              </a:rPr>
              <a:t> ra </a:t>
            </a:r>
            <a:r>
              <a:rPr lang="vi-VN" sz="2600" dirty="0" err="1">
                <a:latin typeface="+mj-lt"/>
              </a:rPr>
              <a:t>là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tập</a:t>
            </a:r>
            <a:r>
              <a:rPr lang="vi-VN" sz="2600" dirty="0">
                <a:latin typeface="+mj-lt"/>
              </a:rPr>
              <a:t> trung nâng cao năng </a:t>
            </a:r>
            <a:r>
              <a:rPr lang="vi-VN" sz="2600" dirty="0" err="1">
                <a:latin typeface="+mj-lt"/>
              </a:rPr>
              <a:t>lực</a:t>
            </a:r>
            <a:r>
              <a:rPr lang="vi-VN" sz="2600" dirty="0">
                <a:latin typeface="+mj-lt"/>
              </a:rPr>
              <a:t> CĐS, </a:t>
            </a:r>
            <a:r>
              <a:rPr lang="vi-VN" sz="2600" dirty="0" err="1">
                <a:latin typeface="+mj-lt"/>
              </a:rPr>
              <a:t>thực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hiện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đồng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bộ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chuyển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đổi</a:t>
            </a:r>
            <a:r>
              <a:rPr lang="vi-VN" sz="2600" dirty="0">
                <a:latin typeface="+mj-lt"/>
              </a:rPr>
              <a:t> cơ </a:t>
            </a:r>
            <a:r>
              <a:rPr lang="vi-VN" sz="2600" dirty="0" err="1">
                <a:latin typeface="+mj-lt"/>
              </a:rPr>
              <a:t>sở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hạ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tầng</a:t>
            </a:r>
            <a:r>
              <a:rPr lang="vi-VN" sz="2600" dirty="0">
                <a:latin typeface="+mj-lt"/>
              </a:rPr>
              <a:t>, công dân </a:t>
            </a:r>
            <a:r>
              <a:rPr lang="vi-VN" sz="2600" dirty="0" err="1">
                <a:latin typeface="+mj-lt"/>
              </a:rPr>
              <a:t>số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và</a:t>
            </a:r>
            <a:r>
              <a:rPr lang="vi-VN" sz="2600" dirty="0">
                <a:latin typeface="+mj-lt"/>
              </a:rPr>
              <a:t> văn </a:t>
            </a:r>
            <a:r>
              <a:rPr lang="vi-VN" sz="2600" dirty="0" err="1">
                <a:latin typeface="+mj-lt"/>
              </a:rPr>
              <a:t>hóa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số</a:t>
            </a:r>
            <a:r>
              <a:rPr lang="vi-VN" sz="2600" dirty="0">
                <a:latin typeface="+mj-lt"/>
              </a:rPr>
              <a:t>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vi-VN" sz="2800" dirty="0"/>
          </a:p>
          <a:p>
            <a:pPr marL="285750" indent="-285750">
              <a:buFontTx/>
              <a:buChar char="-"/>
            </a:pPr>
            <a:endParaRPr lang="vi-VN" dirty="0"/>
          </a:p>
        </p:txBody>
      </p:sp>
      <p:sp>
        <p:nvSpPr>
          <p:cNvPr id="8" name="Mũi tên: Phải 7">
            <a:extLst>
              <a:ext uri="{FF2B5EF4-FFF2-40B4-BE49-F238E27FC236}">
                <a16:creationId xmlns:a16="http://schemas.microsoft.com/office/drawing/2014/main" id="{C29E2DC0-0A3D-1AE1-ACB6-78047548FF8D}"/>
              </a:ext>
            </a:extLst>
          </p:cNvPr>
          <p:cNvSpPr/>
          <p:nvPr/>
        </p:nvSpPr>
        <p:spPr>
          <a:xfrm>
            <a:off x="1145406" y="851662"/>
            <a:ext cx="712270" cy="37538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Mũi tên: Phải 8">
            <a:extLst>
              <a:ext uri="{FF2B5EF4-FFF2-40B4-BE49-F238E27FC236}">
                <a16:creationId xmlns:a16="http://schemas.microsoft.com/office/drawing/2014/main" id="{08CA1E34-3A70-1325-0AE4-22F81413DD00}"/>
              </a:ext>
            </a:extLst>
          </p:cNvPr>
          <p:cNvSpPr/>
          <p:nvPr/>
        </p:nvSpPr>
        <p:spPr>
          <a:xfrm>
            <a:off x="112296" y="5688705"/>
            <a:ext cx="981777" cy="375385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74793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514" y="76626"/>
            <a:ext cx="11537514" cy="1059454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b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3.2.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Đắk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Lắk</a:t>
            </a:r>
            <a:endParaRPr lang="en-US" sz="2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9133" y="1665171"/>
            <a:ext cx="11758895" cy="577257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ủy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UBND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Đắk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Lắk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CĐS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 – 2025,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2030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bám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ngành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UBND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Đắk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Lắk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ương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CĐS,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CĐS. </a:t>
            </a:r>
          </a:p>
          <a:p>
            <a:pPr marL="0" indent="0" algn="just">
              <a:buNone/>
            </a:pP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6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CĐS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10006652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3315" y="348792"/>
            <a:ext cx="11062504" cy="617455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Đắk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Lắk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rẻ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Đắk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Lắk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tin,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4.0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dirty="0"/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thù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Buôn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Thuột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CĐS.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3, 4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trấn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2876762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149" y="86627"/>
            <a:ext cx="10740272" cy="965604"/>
          </a:xfrm>
        </p:spPr>
        <p:txBody>
          <a:bodyPr>
            <a:normAutofit fontScale="90000"/>
          </a:bodyPr>
          <a:lstStyle/>
          <a:p>
            <a:br>
              <a:rPr lang="en-US" sz="3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1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80160" y="1052231"/>
            <a:ext cx="9808143" cy="573621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CĐS,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CDS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CĐS.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CDS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Đắk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Lắk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CĐS,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CĐS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CDS,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CDS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632597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537328"/>
            <a:ext cx="10363826" cy="52538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TRÂN TRỌNG CẢM ƠN!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984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: Góc Tròn 3">
            <a:extLst>
              <a:ext uri="{FF2B5EF4-FFF2-40B4-BE49-F238E27FC236}">
                <a16:creationId xmlns:a16="http://schemas.microsoft.com/office/drawing/2014/main" id="{061650F7-4715-DE0A-F986-3276CCF0304A}"/>
              </a:ext>
            </a:extLst>
          </p:cNvPr>
          <p:cNvSpPr/>
          <p:nvPr/>
        </p:nvSpPr>
        <p:spPr>
          <a:xfrm>
            <a:off x="6610631" y="293012"/>
            <a:ext cx="3586392" cy="288998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</p:sp>
      <p:sp>
        <p:nvSpPr>
          <p:cNvPr id="9" name="Hình Bầu dục 8">
            <a:extLst>
              <a:ext uri="{FF2B5EF4-FFF2-40B4-BE49-F238E27FC236}">
                <a16:creationId xmlns:a16="http://schemas.microsoft.com/office/drawing/2014/main" id="{F2D04A91-A401-8E26-601D-F2E8204813FF}"/>
              </a:ext>
            </a:extLst>
          </p:cNvPr>
          <p:cNvSpPr/>
          <p:nvPr/>
        </p:nvSpPr>
        <p:spPr>
          <a:xfrm>
            <a:off x="6528639" y="3428999"/>
            <a:ext cx="3668386" cy="2889986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600" dirty="0"/>
              <a:t>4. </a:t>
            </a:r>
          </a:p>
          <a:p>
            <a:pPr algn="ctr"/>
            <a:r>
              <a:rPr lang="vi-VN" sz="2600" dirty="0" err="1"/>
              <a:t>Kết</a:t>
            </a:r>
            <a:r>
              <a:rPr lang="vi-VN" sz="2600" dirty="0"/>
              <a:t> </a:t>
            </a:r>
            <a:r>
              <a:rPr lang="vi-VN" sz="2600" dirty="0" err="1"/>
              <a:t>luận</a:t>
            </a:r>
            <a:endParaRPr lang="vi-VN" sz="2600" dirty="0"/>
          </a:p>
        </p:txBody>
      </p:sp>
      <p:sp>
        <p:nvSpPr>
          <p:cNvPr id="10" name="Hình Bầu dục 9">
            <a:extLst>
              <a:ext uri="{FF2B5EF4-FFF2-40B4-BE49-F238E27FC236}">
                <a16:creationId xmlns:a16="http://schemas.microsoft.com/office/drawing/2014/main" id="{833EAAD5-9F49-B3C3-AAB2-A1586BFCFB83}"/>
              </a:ext>
            </a:extLst>
          </p:cNvPr>
          <p:cNvSpPr/>
          <p:nvPr/>
        </p:nvSpPr>
        <p:spPr>
          <a:xfrm>
            <a:off x="2494358" y="159668"/>
            <a:ext cx="3666601" cy="3269331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</a:pPr>
            <a:r>
              <a:rPr lang="en-US" sz="2800" b="1" baseline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1.Đặt </a:t>
            </a:r>
            <a:r>
              <a:rPr lang="en-US" sz="2800" b="1" baseline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b="1" baseline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baseline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2800" b="1" baseline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vi-VN" dirty="0"/>
          </a:p>
        </p:txBody>
      </p:sp>
      <p:grpSp>
        <p:nvGrpSpPr>
          <p:cNvPr id="11" name="Nhóm 10">
            <a:extLst>
              <a:ext uri="{FF2B5EF4-FFF2-40B4-BE49-F238E27FC236}">
                <a16:creationId xmlns:a16="http://schemas.microsoft.com/office/drawing/2014/main" id="{B99A4919-385A-6B9C-6117-F79C0E351900}"/>
              </a:ext>
            </a:extLst>
          </p:cNvPr>
          <p:cNvGrpSpPr/>
          <p:nvPr/>
        </p:nvGrpSpPr>
        <p:grpSpPr>
          <a:xfrm>
            <a:off x="2558132" y="3675000"/>
            <a:ext cx="7501497" cy="3101871"/>
            <a:chOff x="2331929" y="2803972"/>
            <a:chExt cx="5295872" cy="2559411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2" name="Hình chữ nhật: Góc Tròn 11">
              <a:extLst>
                <a:ext uri="{FF2B5EF4-FFF2-40B4-BE49-F238E27FC236}">
                  <a16:creationId xmlns:a16="http://schemas.microsoft.com/office/drawing/2014/main" id="{32EF6B3E-665A-B49D-3C7A-13BA09D7D8EB}"/>
                </a:ext>
              </a:extLst>
            </p:cNvPr>
            <p:cNvSpPr/>
            <p:nvPr/>
          </p:nvSpPr>
          <p:spPr>
            <a:xfrm>
              <a:off x="2331929" y="2803972"/>
              <a:ext cx="2690459" cy="2105191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sp>
        <p:sp>
          <p:nvSpPr>
            <p:cNvPr id="13" name="Hình chữ nhật: Góc Tròn 4">
              <a:extLst>
                <a:ext uri="{FF2B5EF4-FFF2-40B4-BE49-F238E27FC236}">
                  <a16:creationId xmlns:a16="http://schemas.microsoft.com/office/drawing/2014/main" id="{178B65F9-CBA2-A21E-A21E-DE573170845F}"/>
                </a:ext>
              </a:extLst>
            </p:cNvPr>
            <p:cNvSpPr txBox="1"/>
            <p:nvPr/>
          </p:nvSpPr>
          <p:spPr>
            <a:xfrm>
              <a:off x="5327821" y="3157496"/>
              <a:ext cx="2299980" cy="220588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800" b="1" kern="1200" baseline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800" b="1" kern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9" name="Hộp Văn bản 18">
            <a:extLst>
              <a:ext uri="{FF2B5EF4-FFF2-40B4-BE49-F238E27FC236}">
                <a16:creationId xmlns:a16="http://schemas.microsoft.com/office/drawing/2014/main" id="{7C5974F0-D3C3-139A-14C5-060FDF8C727B}"/>
              </a:ext>
            </a:extLst>
          </p:cNvPr>
          <p:cNvSpPr txBox="1"/>
          <p:nvPr/>
        </p:nvSpPr>
        <p:spPr>
          <a:xfrm>
            <a:off x="6774889" y="447345"/>
            <a:ext cx="3257876" cy="25237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FFFF00"/>
                </a:solidFill>
                <a:latin typeface="+mj-lt"/>
              </a:rPr>
              <a:t>2. </a:t>
            </a:r>
          </a:p>
          <a:p>
            <a:pPr algn="ctr"/>
            <a:r>
              <a:rPr lang="vi-VN" sz="2800" b="1" dirty="0" err="1">
                <a:solidFill>
                  <a:srgbClr val="FFFF00"/>
                </a:solidFill>
                <a:latin typeface="+mj-lt"/>
              </a:rPr>
              <a:t>Tác</a:t>
            </a:r>
            <a:r>
              <a:rPr lang="vi-VN" sz="2800" b="1" dirty="0">
                <a:solidFill>
                  <a:srgbClr val="FFFF00"/>
                </a:solidFill>
                <a:latin typeface="+mj-lt"/>
              </a:rPr>
              <a:t> </a:t>
            </a:r>
            <a:r>
              <a:rPr lang="vi-VN" sz="2800" b="1" dirty="0" err="1">
                <a:solidFill>
                  <a:srgbClr val="FFFF00"/>
                </a:solidFill>
                <a:latin typeface="+mj-lt"/>
              </a:rPr>
              <a:t>động</a:t>
            </a:r>
            <a:r>
              <a:rPr lang="vi-VN" sz="2800" b="1" dirty="0">
                <a:solidFill>
                  <a:srgbClr val="FFFF00"/>
                </a:solidFill>
                <a:latin typeface="+mj-lt"/>
              </a:rPr>
              <a:t> </a:t>
            </a:r>
            <a:r>
              <a:rPr lang="vi-VN" sz="2800" b="1" dirty="0" err="1">
                <a:solidFill>
                  <a:srgbClr val="FFFF00"/>
                </a:solidFill>
                <a:latin typeface="+mj-lt"/>
              </a:rPr>
              <a:t>giữa</a:t>
            </a:r>
            <a:r>
              <a:rPr lang="vi-VN" sz="2800" b="1" dirty="0">
                <a:solidFill>
                  <a:srgbClr val="FFFF00"/>
                </a:solidFill>
                <a:latin typeface="+mj-lt"/>
              </a:rPr>
              <a:t> </a:t>
            </a:r>
            <a:r>
              <a:rPr lang="vi-VN" sz="2800" b="1" dirty="0" err="1">
                <a:solidFill>
                  <a:srgbClr val="FFFF00"/>
                </a:solidFill>
                <a:latin typeface="+mj-lt"/>
              </a:rPr>
              <a:t>các</a:t>
            </a:r>
            <a:r>
              <a:rPr lang="vi-VN" sz="2800" b="1" dirty="0">
                <a:solidFill>
                  <a:srgbClr val="FFFF00"/>
                </a:solidFill>
                <a:latin typeface="+mj-lt"/>
              </a:rPr>
              <a:t> </a:t>
            </a:r>
            <a:r>
              <a:rPr lang="vi-VN" sz="2800" b="1" dirty="0" err="1">
                <a:solidFill>
                  <a:srgbClr val="FFFF00"/>
                </a:solidFill>
                <a:latin typeface="+mj-lt"/>
              </a:rPr>
              <a:t>thành</a:t>
            </a:r>
            <a:r>
              <a:rPr lang="vi-VN" sz="2800" b="1" dirty="0">
                <a:solidFill>
                  <a:srgbClr val="FFFF00"/>
                </a:solidFill>
                <a:latin typeface="+mj-lt"/>
              </a:rPr>
              <a:t> </a:t>
            </a:r>
            <a:r>
              <a:rPr lang="vi-VN" sz="2800" b="1" dirty="0" err="1">
                <a:solidFill>
                  <a:srgbClr val="FFFF00"/>
                </a:solidFill>
                <a:latin typeface="+mj-lt"/>
              </a:rPr>
              <a:t>phần</a:t>
            </a:r>
            <a:r>
              <a:rPr lang="vi-VN" sz="2800" b="1" dirty="0">
                <a:solidFill>
                  <a:srgbClr val="FFFF00"/>
                </a:solidFill>
                <a:latin typeface="+mj-lt"/>
              </a:rPr>
              <a:t> </a:t>
            </a:r>
            <a:r>
              <a:rPr lang="vi-VN" sz="2800" b="1" dirty="0" err="1">
                <a:solidFill>
                  <a:srgbClr val="FFFF00"/>
                </a:solidFill>
                <a:latin typeface="+mj-lt"/>
              </a:rPr>
              <a:t>chuyển</a:t>
            </a:r>
            <a:r>
              <a:rPr lang="vi-VN" sz="2800" b="1" dirty="0">
                <a:solidFill>
                  <a:srgbClr val="FFFF00"/>
                </a:solidFill>
                <a:latin typeface="+mj-lt"/>
              </a:rPr>
              <a:t> </a:t>
            </a:r>
            <a:r>
              <a:rPr lang="vi-VN" sz="2800" b="1" dirty="0" err="1">
                <a:solidFill>
                  <a:srgbClr val="FFFF00"/>
                </a:solidFill>
                <a:latin typeface="+mj-lt"/>
              </a:rPr>
              <a:t>đổi</a:t>
            </a:r>
            <a:r>
              <a:rPr lang="vi-VN" sz="2800" b="1" dirty="0">
                <a:solidFill>
                  <a:srgbClr val="FFFF00"/>
                </a:solidFill>
                <a:latin typeface="+mj-lt"/>
              </a:rPr>
              <a:t> </a:t>
            </a:r>
            <a:r>
              <a:rPr lang="vi-VN" sz="2800" b="1" dirty="0" err="1">
                <a:solidFill>
                  <a:srgbClr val="FFFF00"/>
                </a:solidFill>
                <a:latin typeface="+mj-lt"/>
              </a:rPr>
              <a:t>số</a:t>
            </a:r>
            <a:r>
              <a:rPr lang="vi-VN" sz="2800" b="1" dirty="0">
                <a:solidFill>
                  <a:srgbClr val="FFFF00"/>
                </a:solidFill>
                <a:latin typeface="+mj-lt"/>
              </a:rPr>
              <a:t> </a:t>
            </a:r>
            <a:r>
              <a:rPr lang="vi-VN" sz="2800" b="1" dirty="0" err="1">
                <a:solidFill>
                  <a:srgbClr val="FFFF00"/>
                </a:solidFill>
                <a:latin typeface="+mj-lt"/>
              </a:rPr>
              <a:t>đối</a:t>
            </a:r>
            <a:r>
              <a:rPr lang="vi-VN" sz="2800" b="1" dirty="0">
                <a:solidFill>
                  <a:srgbClr val="FFFF00"/>
                </a:solidFill>
                <a:latin typeface="+mj-lt"/>
              </a:rPr>
              <a:t> </a:t>
            </a:r>
            <a:r>
              <a:rPr lang="vi-VN" sz="2800" b="1" dirty="0" err="1">
                <a:solidFill>
                  <a:srgbClr val="FFFF00"/>
                </a:solidFill>
                <a:latin typeface="+mj-lt"/>
              </a:rPr>
              <a:t>với</a:t>
            </a:r>
            <a:r>
              <a:rPr lang="vi-VN" sz="2800" b="1" dirty="0">
                <a:solidFill>
                  <a:srgbClr val="FFFF00"/>
                </a:solidFill>
                <a:latin typeface="+mj-lt"/>
              </a:rPr>
              <a:t> công dân </a:t>
            </a:r>
            <a:r>
              <a:rPr lang="vi-VN" sz="2800" b="1" dirty="0" err="1">
                <a:solidFill>
                  <a:srgbClr val="FFFF00"/>
                </a:solidFill>
                <a:latin typeface="+mj-lt"/>
              </a:rPr>
              <a:t>số</a:t>
            </a:r>
            <a:endParaRPr lang="vi-VN" sz="2800" b="1" dirty="0">
              <a:solidFill>
                <a:srgbClr val="FFFF00"/>
              </a:solidFill>
              <a:latin typeface="+mj-lt"/>
            </a:endParaRPr>
          </a:p>
          <a:p>
            <a:r>
              <a:rPr lang="vi-VN" dirty="0"/>
              <a:t>	</a:t>
            </a:r>
          </a:p>
        </p:txBody>
      </p:sp>
      <p:sp>
        <p:nvSpPr>
          <p:cNvPr id="21" name="Hộp Văn bản 20">
            <a:extLst>
              <a:ext uri="{FF2B5EF4-FFF2-40B4-BE49-F238E27FC236}">
                <a16:creationId xmlns:a16="http://schemas.microsoft.com/office/drawing/2014/main" id="{7E47153D-5826-970F-9EE0-F401B172E717}"/>
              </a:ext>
            </a:extLst>
          </p:cNvPr>
          <p:cNvSpPr txBox="1"/>
          <p:nvPr/>
        </p:nvSpPr>
        <p:spPr>
          <a:xfrm>
            <a:off x="2714325" y="3807609"/>
            <a:ext cx="3551722" cy="224676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vi-VN" sz="2800" dirty="0">
                <a:solidFill>
                  <a:srgbClr val="002060"/>
                </a:solidFill>
                <a:latin typeface="+mj-lt"/>
              </a:rPr>
              <a:t>3.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Chuyển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đổi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số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tại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Đắk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Lắk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và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một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số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giải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pháp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thúc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đẩy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hình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thành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công dân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số</a:t>
            </a:r>
            <a:br>
              <a:rPr lang="vi-VN" sz="2800" dirty="0">
                <a:solidFill>
                  <a:srgbClr val="002060"/>
                </a:solidFill>
              </a:rPr>
            </a:br>
            <a:endParaRPr lang="vi-VN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710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4228" y="221381"/>
            <a:ext cx="4408370" cy="721074"/>
          </a:xfrm>
        </p:spPr>
        <p:txBody>
          <a:bodyPr>
            <a:noAutofit/>
          </a:bodyPr>
          <a:lstStyle/>
          <a:p>
            <a:r>
              <a:rPr lang="en-US" sz="2800" b="1" cap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cap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 VẤN ĐỀ</a:t>
            </a:r>
            <a:endParaRPr lang="en-US" sz="3200" cap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ình chữ nhật: Cắt Góc Chéo 6">
            <a:extLst>
              <a:ext uri="{FF2B5EF4-FFF2-40B4-BE49-F238E27FC236}">
                <a16:creationId xmlns:a16="http://schemas.microsoft.com/office/drawing/2014/main" id="{C267E092-FF28-7158-8F8C-79C778EFCD04}"/>
              </a:ext>
            </a:extLst>
          </p:cNvPr>
          <p:cNvSpPr/>
          <p:nvPr/>
        </p:nvSpPr>
        <p:spPr>
          <a:xfrm>
            <a:off x="500514" y="1232035"/>
            <a:ext cx="5447899" cy="5216890"/>
          </a:xfrm>
          <a:prstGeom prst="snip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2800" b="1" dirty="0" err="1">
                <a:solidFill>
                  <a:schemeClr val="accent1"/>
                </a:solidFill>
              </a:rPr>
              <a:t>Chuyển</a:t>
            </a:r>
            <a:r>
              <a:rPr lang="vi-VN" sz="2800" b="1" dirty="0">
                <a:solidFill>
                  <a:schemeClr val="accent1"/>
                </a:solidFill>
              </a:rPr>
              <a:t> </a:t>
            </a:r>
            <a:r>
              <a:rPr lang="vi-VN" sz="2800" b="1" dirty="0" err="1">
                <a:solidFill>
                  <a:schemeClr val="accent1"/>
                </a:solidFill>
              </a:rPr>
              <a:t>đổi</a:t>
            </a:r>
            <a:r>
              <a:rPr lang="vi-VN" sz="2800" b="1" dirty="0">
                <a:solidFill>
                  <a:schemeClr val="accent1"/>
                </a:solidFill>
              </a:rPr>
              <a:t> </a:t>
            </a:r>
            <a:r>
              <a:rPr lang="vi-VN" sz="2800" b="1" dirty="0" err="1">
                <a:solidFill>
                  <a:schemeClr val="accent1"/>
                </a:solidFill>
              </a:rPr>
              <a:t>số</a:t>
            </a:r>
            <a:r>
              <a:rPr lang="vi-VN" sz="2800" b="1" dirty="0">
                <a:solidFill>
                  <a:schemeClr val="accent1"/>
                </a:solidFill>
              </a:rPr>
              <a:t> </a:t>
            </a:r>
            <a:r>
              <a:rPr lang="vi-VN" sz="2800" dirty="0">
                <a:solidFill>
                  <a:schemeClr val="accent1"/>
                </a:solidFill>
              </a:rPr>
              <a:t>(</a:t>
            </a:r>
            <a:r>
              <a:rPr lang="vi-VN" sz="2800" dirty="0" err="1">
                <a:solidFill>
                  <a:schemeClr val="accent1"/>
                </a:solidFill>
              </a:rPr>
              <a:t>digital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transformation</a:t>
            </a:r>
            <a:r>
              <a:rPr lang="vi-VN" sz="2800" dirty="0">
                <a:solidFill>
                  <a:schemeClr val="accent1"/>
                </a:solidFill>
              </a:rPr>
              <a:t>) </a:t>
            </a:r>
            <a:r>
              <a:rPr lang="vi-VN" sz="2800" dirty="0" err="1">
                <a:solidFill>
                  <a:schemeClr val="accent1"/>
                </a:solidFill>
              </a:rPr>
              <a:t>là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việc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sử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dụng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dữ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liệu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và</a:t>
            </a:r>
            <a:r>
              <a:rPr lang="vi-VN" sz="2800" dirty="0">
                <a:solidFill>
                  <a:schemeClr val="accent1"/>
                </a:solidFill>
              </a:rPr>
              <a:t> công </a:t>
            </a:r>
            <a:r>
              <a:rPr lang="vi-VN" sz="2800" dirty="0" err="1">
                <a:solidFill>
                  <a:schemeClr val="accent1"/>
                </a:solidFill>
              </a:rPr>
              <a:t>nghệ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số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để</a:t>
            </a:r>
            <a:r>
              <a:rPr lang="vi-VN" sz="2800" dirty="0">
                <a:solidFill>
                  <a:schemeClr val="accent1"/>
                </a:solidFill>
              </a:rPr>
              <a:t> thay </a:t>
            </a:r>
            <a:r>
              <a:rPr lang="vi-VN" sz="2800" dirty="0" err="1">
                <a:solidFill>
                  <a:schemeClr val="accent1"/>
                </a:solidFill>
              </a:rPr>
              <a:t>đổi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một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cách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tổng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thể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và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toàn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diện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tất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cả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các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khía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cạnh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của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đời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sống</a:t>
            </a:r>
            <a:r>
              <a:rPr lang="vi-VN" sz="2800" dirty="0">
                <a:solidFill>
                  <a:schemeClr val="accent1"/>
                </a:solidFill>
              </a:rPr>
              <a:t> kinh </a:t>
            </a:r>
            <a:r>
              <a:rPr lang="vi-VN" sz="2800" dirty="0" err="1">
                <a:solidFill>
                  <a:schemeClr val="accent1"/>
                </a:solidFill>
              </a:rPr>
              <a:t>tế</a:t>
            </a:r>
            <a:r>
              <a:rPr lang="vi-VN" sz="2800" dirty="0">
                <a:solidFill>
                  <a:schemeClr val="accent1"/>
                </a:solidFill>
              </a:rPr>
              <a:t> - </a:t>
            </a:r>
            <a:r>
              <a:rPr lang="vi-VN" sz="2800" dirty="0" err="1">
                <a:solidFill>
                  <a:schemeClr val="accent1"/>
                </a:solidFill>
              </a:rPr>
              <a:t>xã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hội</a:t>
            </a:r>
            <a:r>
              <a:rPr lang="vi-VN" sz="2800" dirty="0">
                <a:solidFill>
                  <a:schemeClr val="accent1"/>
                </a:solidFill>
              </a:rPr>
              <a:t>, </a:t>
            </a:r>
            <a:r>
              <a:rPr lang="vi-VN" sz="2800" dirty="0" err="1">
                <a:solidFill>
                  <a:schemeClr val="accent1"/>
                </a:solidFill>
              </a:rPr>
              <a:t>tái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định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hình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cách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chúng</a:t>
            </a:r>
            <a:r>
              <a:rPr lang="vi-VN" sz="2800" dirty="0">
                <a:solidFill>
                  <a:schemeClr val="accent1"/>
                </a:solidFill>
              </a:rPr>
              <a:t> ta </a:t>
            </a:r>
            <a:r>
              <a:rPr lang="vi-VN" sz="2800" dirty="0" err="1">
                <a:solidFill>
                  <a:schemeClr val="accent1"/>
                </a:solidFill>
              </a:rPr>
              <a:t>sống</a:t>
            </a:r>
            <a:r>
              <a:rPr lang="vi-VN" sz="2800" dirty="0">
                <a:solidFill>
                  <a:schemeClr val="accent1"/>
                </a:solidFill>
              </a:rPr>
              <a:t>, </a:t>
            </a:r>
            <a:r>
              <a:rPr lang="vi-VN" sz="2800" dirty="0" err="1">
                <a:solidFill>
                  <a:schemeClr val="accent1"/>
                </a:solidFill>
              </a:rPr>
              <a:t>làm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việc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và</a:t>
            </a:r>
            <a:r>
              <a:rPr lang="vi-VN" sz="2800" dirty="0">
                <a:solidFill>
                  <a:schemeClr val="accent1"/>
                </a:solidFill>
              </a:rPr>
              <a:t> liên </a:t>
            </a:r>
            <a:r>
              <a:rPr lang="vi-VN" sz="2800" dirty="0" err="1">
                <a:solidFill>
                  <a:schemeClr val="accent1"/>
                </a:solidFill>
              </a:rPr>
              <a:t>hệ</a:t>
            </a:r>
            <a:r>
              <a:rPr lang="vi-VN" sz="2800" dirty="0">
                <a:solidFill>
                  <a:schemeClr val="accent1"/>
                </a:solidFill>
              </a:rPr>
              <a:t> </a:t>
            </a:r>
            <a:r>
              <a:rPr lang="vi-VN" sz="2800" dirty="0" err="1">
                <a:solidFill>
                  <a:schemeClr val="accent1"/>
                </a:solidFill>
              </a:rPr>
              <a:t>với</a:t>
            </a:r>
            <a:r>
              <a:rPr lang="vi-VN" sz="2800" dirty="0">
                <a:solidFill>
                  <a:schemeClr val="accent1"/>
                </a:solidFill>
              </a:rPr>
              <a:t> nhau.</a:t>
            </a:r>
          </a:p>
        </p:txBody>
      </p:sp>
      <p:sp>
        <p:nvSpPr>
          <p:cNvPr id="8" name="Hình chữ nhật: Cắt Góc Chéo 7">
            <a:extLst>
              <a:ext uri="{FF2B5EF4-FFF2-40B4-BE49-F238E27FC236}">
                <a16:creationId xmlns:a16="http://schemas.microsoft.com/office/drawing/2014/main" id="{08DFA17A-55BE-0719-2F8C-8A0A5AD7D218}"/>
              </a:ext>
            </a:extLst>
          </p:cNvPr>
          <p:cNvSpPr/>
          <p:nvPr/>
        </p:nvSpPr>
        <p:spPr>
          <a:xfrm>
            <a:off x="6362299" y="1232035"/>
            <a:ext cx="5329187" cy="5216890"/>
          </a:xfrm>
          <a:prstGeom prst="snip2Diag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2800" b="1" dirty="0">
                <a:solidFill>
                  <a:srgbClr val="002060"/>
                </a:solidFill>
              </a:rPr>
              <a:t>“Công dân </a:t>
            </a:r>
            <a:r>
              <a:rPr lang="vi-VN" sz="2800" b="1" dirty="0" err="1">
                <a:solidFill>
                  <a:srgbClr val="002060"/>
                </a:solidFill>
              </a:rPr>
              <a:t>số</a:t>
            </a:r>
            <a:r>
              <a:rPr lang="vi-VN" sz="2800" b="1" dirty="0">
                <a:solidFill>
                  <a:srgbClr val="002060"/>
                </a:solidFill>
              </a:rPr>
              <a:t>” </a:t>
            </a:r>
            <a:r>
              <a:rPr lang="vi-VN" sz="2800" dirty="0">
                <a:solidFill>
                  <a:srgbClr val="002060"/>
                </a:solidFill>
              </a:rPr>
              <a:t>(</a:t>
            </a:r>
            <a:r>
              <a:rPr lang="vi-VN" sz="2800" dirty="0" err="1">
                <a:solidFill>
                  <a:srgbClr val="002060"/>
                </a:solidFill>
              </a:rPr>
              <a:t>digital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citizen</a:t>
            </a:r>
            <a:r>
              <a:rPr lang="vi-VN" sz="2800" dirty="0">
                <a:solidFill>
                  <a:srgbClr val="002060"/>
                </a:solidFill>
              </a:rPr>
              <a:t>) </a:t>
            </a:r>
            <a:r>
              <a:rPr lang="vi-VN" sz="2800" dirty="0" err="1">
                <a:solidFill>
                  <a:srgbClr val="002060"/>
                </a:solidFill>
              </a:rPr>
              <a:t>được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định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nghĩa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là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người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có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kỹ</a:t>
            </a:r>
            <a:r>
              <a:rPr lang="vi-VN" sz="2800" dirty="0">
                <a:solidFill>
                  <a:srgbClr val="002060"/>
                </a:solidFill>
              </a:rPr>
              <a:t> năng </a:t>
            </a:r>
            <a:r>
              <a:rPr lang="vi-VN" sz="2800" dirty="0" err="1">
                <a:solidFill>
                  <a:srgbClr val="002060"/>
                </a:solidFill>
              </a:rPr>
              <a:t>sử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dụng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internet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để</a:t>
            </a:r>
            <a:r>
              <a:rPr lang="vi-VN" sz="2800" dirty="0">
                <a:solidFill>
                  <a:srgbClr val="002060"/>
                </a:solidFill>
              </a:rPr>
              <a:t> giao </a:t>
            </a:r>
            <a:r>
              <a:rPr lang="vi-VN" sz="2800" dirty="0" err="1">
                <a:solidFill>
                  <a:srgbClr val="002060"/>
                </a:solidFill>
              </a:rPr>
              <a:t>tiếp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với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người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khác</a:t>
            </a:r>
            <a:r>
              <a:rPr lang="vi-VN" sz="2800" dirty="0">
                <a:solidFill>
                  <a:srgbClr val="002060"/>
                </a:solidFill>
              </a:rPr>
              <a:t>, mua </a:t>
            </a:r>
            <a:r>
              <a:rPr lang="vi-VN" sz="2800" dirty="0" err="1">
                <a:solidFill>
                  <a:srgbClr val="002060"/>
                </a:solidFill>
              </a:rPr>
              <a:t>bán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mọi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thứ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và</a:t>
            </a:r>
            <a:r>
              <a:rPr lang="vi-VN" sz="2800" dirty="0">
                <a:solidFill>
                  <a:srgbClr val="002060"/>
                </a:solidFill>
              </a:rPr>
              <a:t> tham gia </a:t>
            </a:r>
            <a:r>
              <a:rPr lang="vi-VN" sz="2800" dirty="0" err="1">
                <a:solidFill>
                  <a:srgbClr val="002060"/>
                </a:solidFill>
              </a:rPr>
              <a:t>vào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chính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trị</a:t>
            </a:r>
            <a:r>
              <a:rPr lang="vi-VN" sz="2800" dirty="0">
                <a:solidFill>
                  <a:srgbClr val="002060"/>
                </a:solidFill>
              </a:rPr>
              <a:t>; </a:t>
            </a:r>
            <a:r>
              <a:rPr lang="vi-VN" sz="2800" dirty="0" err="1">
                <a:solidFill>
                  <a:srgbClr val="002060"/>
                </a:solidFill>
              </a:rPr>
              <a:t>hiểu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và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thực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hiện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việc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này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một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cách</a:t>
            </a:r>
            <a:r>
              <a:rPr lang="vi-VN" sz="2800" dirty="0">
                <a:solidFill>
                  <a:srgbClr val="002060"/>
                </a:solidFill>
              </a:rPr>
              <a:t> an </a:t>
            </a:r>
            <a:r>
              <a:rPr lang="vi-VN" sz="2800" dirty="0" err="1">
                <a:solidFill>
                  <a:srgbClr val="002060"/>
                </a:solidFill>
              </a:rPr>
              <a:t>toàn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và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có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trách</a:t>
            </a:r>
            <a:r>
              <a:rPr lang="vi-VN" sz="2800" dirty="0">
                <a:solidFill>
                  <a:srgbClr val="002060"/>
                </a:solidFill>
              </a:rPr>
              <a:t> </a:t>
            </a:r>
            <a:r>
              <a:rPr lang="vi-VN" sz="2800" dirty="0" err="1">
                <a:solidFill>
                  <a:srgbClr val="002060"/>
                </a:solidFill>
              </a:rPr>
              <a:t>nhiệm</a:t>
            </a:r>
            <a:r>
              <a:rPr lang="vi-VN" sz="280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282407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724" y="151598"/>
            <a:ext cx="9692640" cy="6554804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pic>
      <p:sp>
        <p:nvSpPr>
          <p:cNvPr id="2" name="Hình chữ nhật 1">
            <a:extLst>
              <a:ext uri="{FF2B5EF4-FFF2-40B4-BE49-F238E27FC236}">
                <a16:creationId xmlns:a16="http://schemas.microsoft.com/office/drawing/2014/main" id="{8CBDF9EF-8AFA-FF03-B799-EB4778CA7FA8}"/>
              </a:ext>
            </a:extLst>
          </p:cNvPr>
          <p:cNvSpPr/>
          <p:nvPr/>
        </p:nvSpPr>
        <p:spPr>
          <a:xfrm>
            <a:off x="202131" y="151598"/>
            <a:ext cx="1722921" cy="65548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b="1" dirty="0">
                <a:solidFill>
                  <a:srgbClr val="FFFF00"/>
                </a:solidFill>
              </a:rPr>
              <a:t>09 </a:t>
            </a:r>
            <a:r>
              <a:rPr lang="vi-VN" sz="2400" b="1" dirty="0" err="1">
                <a:solidFill>
                  <a:srgbClr val="FFFF00"/>
                </a:solidFill>
              </a:rPr>
              <a:t>yếu</a:t>
            </a:r>
            <a:r>
              <a:rPr lang="vi-VN" sz="2400" b="1" dirty="0">
                <a:solidFill>
                  <a:srgbClr val="FFFF00"/>
                </a:solidFill>
              </a:rPr>
              <a:t> </a:t>
            </a:r>
            <a:r>
              <a:rPr lang="vi-VN" sz="2400" b="1" dirty="0" err="1">
                <a:solidFill>
                  <a:srgbClr val="FFFF00"/>
                </a:solidFill>
              </a:rPr>
              <a:t>tố</a:t>
            </a:r>
            <a:r>
              <a:rPr lang="vi-VN" sz="2400" b="1" dirty="0">
                <a:solidFill>
                  <a:srgbClr val="FFFF00"/>
                </a:solidFill>
              </a:rPr>
              <a:t> </a:t>
            </a:r>
            <a:r>
              <a:rPr lang="vi-VN" sz="2400" b="1" dirty="0" err="1">
                <a:solidFill>
                  <a:srgbClr val="FFFF00"/>
                </a:solidFill>
              </a:rPr>
              <a:t>cấu</a:t>
            </a:r>
            <a:r>
              <a:rPr lang="vi-VN" sz="2400" b="1" dirty="0">
                <a:solidFill>
                  <a:srgbClr val="FFFF00"/>
                </a:solidFill>
              </a:rPr>
              <a:t> </a:t>
            </a:r>
            <a:r>
              <a:rPr lang="vi-VN" sz="2400" b="1" dirty="0" err="1">
                <a:solidFill>
                  <a:srgbClr val="FFFF00"/>
                </a:solidFill>
              </a:rPr>
              <a:t>thành</a:t>
            </a:r>
            <a:r>
              <a:rPr lang="vi-VN" sz="2400" b="1" dirty="0">
                <a:solidFill>
                  <a:srgbClr val="FFFF00"/>
                </a:solidFill>
              </a:rPr>
              <a:t> “công dân </a:t>
            </a:r>
            <a:r>
              <a:rPr lang="vi-VN" sz="2400" b="1" dirty="0" err="1">
                <a:solidFill>
                  <a:srgbClr val="FFFF00"/>
                </a:solidFill>
              </a:rPr>
              <a:t>số</a:t>
            </a:r>
            <a:r>
              <a:rPr lang="vi-VN" sz="2400" b="1" dirty="0">
                <a:solidFill>
                  <a:srgbClr val="FFFF00"/>
                </a:solidFill>
              </a:rPr>
              <a:t>” (CDS).</a:t>
            </a:r>
          </a:p>
          <a:p>
            <a:r>
              <a:rPr lang="vi-VN" sz="2400" b="1" i="1" dirty="0" err="1">
                <a:solidFill>
                  <a:srgbClr val="FFFF00"/>
                </a:solidFill>
              </a:rPr>
              <a:t>Cẩm</a:t>
            </a:r>
            <a:r>
              <a:rPr lang="vi-VN" sz="2400" b="1" i="1" dirty="0">
                <a:solidFill>
                  <a:srgbClr val="FFFF00"/>
                </a:solidFill>
              </a:rPr>
              <a:t> nang </a:t>
            </a:r>
            <a:r>
              <a:rPr lang="vi-VN" sz="2400" b="1" i="1" dirty="0" err="1">
                <a:solidFill>
                  <a:srgbClr val="FFFF00"/>
                </a:solidFill>
              </a:rPr>
              <a:t>chuyển</a:t>
            </a:r>
            <a:r>
              <a:rPr lang="vi-VN" sz="2400" b="1" i="1" dirty="0">
                <a:solidFill>
                  <a:srgbClr val="FFFF00"/>
                </a:solidFill>
              </a:rPr>
              <a:t> </a:t>
            </a:r>
            <a:r>
              <a:rPr lang="vi-VN" sz="2400" b="1" i="1" dirty="0" err="1">
                <a:solidFill>
                  <a:srgbClr val="FFFF00"/>
                </a:solidFill>
              </a:rPr>
              <a:t>đổi</a:t>
            </a:r>
            <a:r>
              <a:rPr lang="vi-VN" sz="2400" b="1" i="1" dirty="0">
                <a:solidFill>
                  <a:srgbClr val="FFFF00"/>
                </a:solidFill>
              </a:rPr>
              <a:t> </a:t>
            </a:r>
            <a:r>
              <a:rPr lang="vi-VN" sz="2400" b="1" i="1" dirty="0" err="1">
                <a:solidFill>
                  <a:srgbClr val="FFFF00"/>
                </a:solidFill>
              </a:rPr>
              <a:t>số</a:t>
            </a:r>
            <a:r>
              <a:rPr lang="vi-VN" sz="2400" b="1" dirty="0">
                <a:solidFill>
                  <a:srgbClr val="FFFF00"/>
                </a:solidFill>
              </a:rPr>
              <a:t>. </a:t>
            </a:r>
          </a:p>
          <a:p>
            <a:r>
              <a:rPr lang="vi-VN" sz="2400" b="1" dirty="0" err="1">
                <a:solidFill>
                  <a:srgbClr val="FFFF00"/>
                </a:solidFill>
              </a:rPr>
              <a:t>Bộ</a:t>
            </a:r>
            <a:r>
              <a:rPr lang="vi-VN" sz="2400" b="1" dirty="0">
                <a:solidFill>
                  <a:srgbClr val="FFFF00"/>
                </a:solidFill>
              </a:rPr>
              <a:t> Thông tin </a:t>
            </a:r>
            <a:r>
              <a:rPr lang="vi-VN" sz="2400" b="1" dirty="0" err="1">
                <a:solidFill>
                  <a:srgbClr val="FFFF00"/>
                </a:solidFill>
              </a:rPr>
              <a:t>và</a:t>
            </a:r>
            <a:r>
              <a:rPr lang="vi-VN" sz="2400" b="1" dirty="0">
                <a:solidFill>
                  <a:srgbClr val="FFFF00"/>
                </a:solidFill>
              </a:rPr>
              <a:t> </a:t>
            </a:r>
            <a:r>
              <a:rPr lang="vi-VN" sz="2400" b="1" dirty="0" err="1">
                <a:solidFill>
                  <a:srgbClr val="FFFF00"/>
                </a:solidFill>
              </a:rPr>
              <a:t>Truyền</a:t>
            </a:r>
            <a:r>
              <a:rPr lang="vi-VN" sz="2400" b="1" dirty="0">
                <a:solidFill>
                  <a:srgbClr val="FFFF00"/>
                </a:solidFill>
              </a:rPr>
              <a:t> thông.</a:t>
            </a:r>
          </a:p>
        </p:txBody>
      </p:sp>
    </p:spTree>
    <p:extLst>
      <p:ext uri="{BB962C8B-B14F-4D97-AF65-F5344CB8AC3E}">
        <p14:creationId xmlns:p14="http://schemas.microsoft.com/office/powerpoint/2010/main" val="1981898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87654" y="1915426"/>
            <a:ext cx="10189945" cy="3875773"/>
          </a:xfrm>
        </p:spPr>
        <p:txBody>
          <a:bodyPr/>
          <a:lstStyle/>
          <a:p>
            <a:pPr marL="0" indent="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(CDS)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(XHS)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(VHS).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CDS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VHS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XHS 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ctr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Chính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quyền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số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 Kinh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tế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số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Xã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hội</a:t>
            </a:r>
            <a:r>
              <a:rPr lang="vi-VN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số</a:t>
            </a:r>
            <a:r>
              <a:rPr lang="vi-VN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endParaRPr lang="en-US" sz="2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01658" y="2117557"/>
            <a:ext cx="785996" cy="313567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25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11" y="259882"/>
            <a:ext cx="11702431" cy="149191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br>
              <a:rPr lang="en-US" sz="31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TÁC ĐỘNG GIỮA CÁC THÀNH PHẦN </a:t>
            </a:r>
            <a:br>
              <a:rPr lang="en-US" sz="31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CHUYỂN ĐỔI SỐ ĐỐI VỚI CÔNG DÂN SỐ</a:t>
            </a:r>
            <a:br>
              <a:rPr lang="en-US" sz="31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30178" y="1684173"/>
            <a:ext cx="11331644" cy="5175315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đưa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lên môi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không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nâng cao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mô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thay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cung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trên công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cho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doanh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tham gia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cung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cam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minh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bạch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en-US" sz="2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28246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77402" y="597882"/>
            <a:ext cx="10445525" cy="5662235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bùng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4.0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minh,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CDS,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CĐS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CDS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CDS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61091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301" y="420554"/>
            <a:ext cx="10364451" cy="738943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en-US" sz="31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31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1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1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1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1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1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br>
              <a:rPr lang="en-US" sz="31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1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63324" y="1000205"/>
            <a:ext cx="11859545" cy="545715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i="1" dirty="0"/>
              <a:t>-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tri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internet,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bao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logistic,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ngân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…) .</a:t>
            </a: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2608634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336884"/>
            <a:ext cx="10364451" cy="1030004"/>
          </a:xfrm>
        </p:spPr>
        <p:txBody>
          <a:bodyPr>
            <a:normAutofit/>
          </a:bodyPr>
          <a:lstStyle/>
          <a:p>
            <a:pPr algn="l"/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2.3.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82341" y="1208021"/>
            <a:ext cx="11627317" cy="6583659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đưa công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sinh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vi-VN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ở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hẹp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ảo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en-US" sz="2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53802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538</TotalTime>
  <Words>1655</Words>
  <Application>Microsoft Office PowerPoint</Application>
  <PresentationFormat>Màn hình rộng</PresentationFormat>
  <Paragraphs>59</Paragraphs>
  <Slides>15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Tw Cen MT</vt:lpstr>
      <vt:lpstr>Droplet</vt:lpstr>
      <vt:lpstr>  TÁC ĐỘNG CỦA CHUYỂN ĐỔI SỐ  TỚI CÔNG DÂN SỐ TRONG THỜI KỲ  CÁCH MẠNG CÔNG NGHIỆP 4.0 </vt:lpstr>
      <vt:lpstr>Bản trình bày PowerPoint</vt:lpstr>
      <vt:lpstr>1. ĐẶT VẤN ĐỀ</vt:lpstr>
      <vt:lpstr>Bản trình bày PowerPoint</vt:lpstr>
      <vt:lpstr>Bản trình bày PowerPoint</vt:lpstr>
      <vt:lpstr> 2. TÁC ĐỘNG GIỮA CÁC THÀNH PHẦN  CHUYỂN ĐỔI SỐ ĐỐI VỚI CÔNG DÂN SỐ   </vt:lpstr>
      <vt:lpstr>Bản trình bày PowerPoint</vt:lpstr>
      <vt:lpstr>2.2. Kinh tế số với công dân số </vt:lpstr>
      <vt:lpstr>2.3. Xã hội số với công dân số </vt:lpstr>
      <vt:lpstr>3. Chuyển đổi số tại Đắk Lắk và một số giải pháp thúc đẩy hình thành CDS</vt:lpstr>
      <vt:lpstr>Bản trình bày PowerPoint</vt:lpstr>
      <vt:lpstr> 3.2. Một số giải pháp thúc đẩy quá trình thúc đẩy hình thành công dân số  tại tỉnh Đắk Lắk</vt:lpstr>
      <vt:lpstr>Bản trình bày PowerPoint</vt:lpstr>
      <vt:lpstr> 4. Kết luận 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TÁC ĐỘNG CỦA CHUYỂN ĐỔI SỐ TỚI CÔNG DÂN SỐ TRONG THỜI KỲ CÁCH MẠNG CÔNG NGHIỆP 4.0</dc:title>
  <dc:creator>ADMIN</dc:creator>
  <cp:lastModifiedBy>Admin</cp:lastModifiedBy>
  <cp:revision>218</cp:revision>
  <dcterms:created xsi:type="dcterms:W3CDTF">2022-10-03T02:06:11Z</dcterms:created>
  <dcterms:modified xsi:type="dcterms:W3CDTF">2022-10-06T08:09:02Z</dcterms:modified>
</cp:coreProperties>
</file>