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6" r:id="rId2"/>
  </p:sldMasterIdLst>
  <p:notesMasterIdLst>
    <p:notesMasterId r:id="rId17"/>
  </p:notesMasterIdLst>
  <p:handoutMasterIdLst>
    <p:handoutMasterId r:id="rId18"/>
  </p:handoutMasterIdLst>
  <p:sldIdLst>
    <p:sldId id="271" r:id="rId3"/>
    <p:sldId id="272" r:id="rId4"/>
    <p:sldId id="2631" r:id="rId5"/>
    <p:sldId id="2640" r:id="rId6"/>
    <p:sldId id="2638" r:id="rId7"/>
    <p:sldId id="2630" r:id="rId8"/>
    <p:sldId id="2634" r:id="rId9"/>
    <p:sldId id="2633" r:id="rId10"/>
    <p:sldId id="2643" r:id="rId11"/>
    <p:sldId id="2632" r:id="rId12"/>
    <p:sldId id="2636" r:id="rId13"/>
    <p:sldId id="2639" r:id="rId14"/>
    <p:sldId id="2642" r:id="rId15"/>
    <p:sldId id="334" r:id="rId16"/>
  </p:sldIdLst>
  <p:sldSz cx="12192000" cy="6858000"/>
  <p:notesSz cx="6858000" cy="9144000"/>
  <p:defaultTextStyle>
    <a:defPPr>
      <a:defRPr lang="fr-FR"/>
    </a:defPPr>
    <a:lvl1pPr algn="l" rtl="0" eaLnBrk="0" fontAlgn="base" hangingPunct="0">
      <a:spcBef>
        <a:spcPct val="0"/>
      </a:spcBef>
      <a:spcAft>
        <a:spcPct val="0"/>
      </a:spcAft>
      <a:defRPr sz="1000" b="1" kern="1200">
        <a:solidFill>
          <a:schemeClr val="bg1"/>
        </a:solidFill>
        <a:latin typeface="Arial" panose="020B0604020202020204" pitchFamily="34" charset="0"/>
        <a:ea typeface="+mn-ea"/>
        <a:cs typeface="+mn-cs"/>
      </a:defRPr>
    </a:lvl1pPr>
    <a:lvl2pPr marL="457200" algn="l" rtl="0" eaLnBrk="0" fontAlgn="base" hangingPunct="0">
      <a:spcBef>
        <a:spcPct val="0"/>
      </a:spcBef>
      <a:spcAft>
        <a:spcPct val="0"/>
      </a:spcAft>
      <a:defRPr sz="1000" b="1" kern="1200">
        <a:solidFill>
          <a:schemeClr val="bg1"/>
        </a:solidFill>
        <a:latin typeface="Arial" panose="020B0604020202020204" pitchFamily="34" charset="0"/>
        <a:ea typeface="+mn-ea"/>
        <a:cs typeface="+mn-cs"/>
      </a:defRPr>
    </a:lvl2pPr>
    <a:lvl3pPr marL="914400" algn="l" rtl="0" eaLnBrk="0" fontAlgn="base" hangingPunct="0">
      <a:spcBef>
        <a:spcPct val="0"/>
      </a:spcBef>
      <a:spcAft>
        <a:spcPct val="0"/>
      </a:spcAft>
      <a:defRPr sz="1000" b="1" kern="1200">
        <a:solidFill>
          <a:schemeClr val="bg1"/>
        </a:solidFill>
        <a:latin typeface="Arial" panose="020B0604020202020204" pitchFamily="34" charset="0"/>
        <a:ea typeface="+mn-ea"/>
        <a:cs typeface="+mn-cs"/>
      </a:defRPr>
    </a:lvl3pPr>
    <a:lvl4pPr marL="1371600" algn="l" rtl="0" eaLnBrk="0" fontAlgn="base" hangingPunct="0">
      <a:spcBef>
        <a:spcPct val="0"/>
      </a:spcBef>
      <a:spcAft>
        <a:spcPct val="0"/>
      </a:spcAft>
      <a:defRPr sz="1000" b="1" kern="1200">
        <a:solidFill>
          <a:schemeClr val="bg1"/>
        </a:solidFill>
        <a:latin typeface="Arial" panose="020B0604020202020204" pitchFamily="34" charset="0"/>
        <a:ea typeface="+mn-ea"/>
        <a:cs typeface="+mn-cs"/>
      </a:defRPr>
    </a:lvl4pPr>
    <a:lvl5pPr marL="1828800" algn="l" rtl="0" eaLnBrk="0" fontAlgn="base" hangingPunct="0">
      <a:spcBef>
        <a:spcPct val="0"/>
      </a:spcBef>
      <a:spcAft>
        <a:spcPct val="0"/>
      </a:spcAft>
      <a:defRPr sz="1000" b="1" kern="1200">
        <a:solidFill>
          <a:schemeClr val="bg1"/>
        </a:solidFill>
        <a:latin typeface="Arial" panose="020B0604020202020204" pitchFamily="34" charset="0"/>
        <a:ea typeface="+mn-ea"/>
        <a:cs typeface="+mn-cs"/>
      </a:defRPr>
    </a:lvl5pPr>
    <a:lvl6pPr marL="2286000" algn="l" defTabSz="914400" rtl="0" eaLnBrk="1" latinLnBrk="0" hangingPunct="1">
      <a:defRPr sz="1000" b="1" kern="1200">
        <a:solidFill>
          <a:schemeClr val="bg1"/>
        </a:solidFill>
        <a:latin typeface="Arial" panose="020B0604020202020204" pitchFamily="34" charset="0"/>
        <a:ea typeface="+mn-ea"/>
        <a:cs typeface="+mn-cs"/>
      </a:defRPr>
    </a:lvl6pPr>
    <a:lvl7pPr marL="2743200" algn="l" defTabSz="914400" rtl="0" eaLnBrk="1" latinLnBrk="0" hangingPunct="1">
      <a:defRPr sz="1000" b="1" kern="1200">
        <a:solidFill>
          <a:schemeClr val="bg1"/>
        </a:solidFill>
        <a:latin typeface="Arial" panose="020B0604020202020204" pitchFamily="34" charset="0"/>
        <a:ea typeface="+mn-ea"/>
        <a:cs typeface="+mn-cs"/>
      </a:defRPr>
    </a:lvl7pPr>
    <a:lvl8pPr marL="3200400" algn="l" defTabSz="914400" rtl="0" eaLnBrk="1" latinLnBrk="0" hangingPunct="1">
      <a:defRPr sz="1000" b="1" kern="1200">
        <a:solidFill>
          <a:schemeClr val="bg1"/>
        </a:solidFill>
        <a:latin typeface="Arial" panose="020B0604020202020204" pitchFamily="34" charset="0"/>
        <a:ea typeface="+mn-ea"/>
        <a:cs typeface="+mn-cs"/>
      </a:defRPr>
    </a:lvl8pPr>
    <a:lvl9pPr marL="3657600" algn="l" defTabSz="914400" rtl="0" eaLnBrk="1" latinLnBrk="0" hangingPunct="1">
      <a:defRPr sz="1000" b="1" kern="1200">
        <a:solidFill>
          <a:schemeClr val="bg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7D8CAE"/>
    <a:srgbClr val="CCFFFF"/>
    <a:srgbClr val="FF9999"/>
    <a:srgbClr val="99CC00"/>
    <a:srgbClr val="00FFFF"/>
    <a:srgbClr val="BDD2F2"/>
    <a:srgbClr val="D4E3F7"/>
    <a:srgbClr val="DDDDDD"/>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11" autoAdjust="0"/>
    <p:restoredTop sz="75187" autoAdjust="0"/>
  </p:normalViewPr>
  <p:slideViewPr>
    <p:cSldViewPr snapToGrid="0">
      <p:cViewPr varScale="1">
        <p:scale>
          <a:sx n="56" d="100"/>
          <a:sy n="56" d="100"/>
        </p:scale>
        <p:origin x="1104" y="6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75" d="100"/>
        <a:sy n="175" d="100"/>
      </p:scale>
      <p:origin x="0" y="0"/>
    </p:cViewPr>
  </p:sorterViewPr>
  <p:notesViewPr>
    <p:cSldViewPr snapToGrid="0">
      <p:cViewPr varScale="1">
        <p:scale>
          <a:sx n="56" d="100"/>
          <a:sy n="56" d="100"/>
        </p:scale>
        <p:origin x="-2802" y="-102"/>
      </p:cViewPr>
      <p:guideLst>
        <p:guide orient="horz" pos="2880"/>
        <p:guide pos="2160"/>
      </p:guideLst>
    </p:cSldViewPr>
  </p:notesViewPr>
  <p:gridSpacing cx="90012" cy="90012"/>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04496768068742"/>
          <c:y val="6.2918773529797245E-2"/>
          <c:w val="0.56835459940392141"/>
          <c:h val="0.87416245294040551"/>
        </c:manualLayout>
      </c:layout>
      <c:doughnutChart>
        <c:varyColors val="1"/>
        <c:ser>
          <c:idx val="0"/>
          <c:order val="0"/>
          <c:tx>
            <c:strRef>
              <c:f>Sheet1!$B$1</c:f>
              <c:strCache>
                <c:ptCount val="1"/>
                <c:pt idx="0">
                  <c:v>Sales</c:v>
                </c:pt>
              </c:strCache>
            </c:strRef>
          </c:tx>
          <c:spPr>
            <a:ln>
              <a:noFill/>
            </a:ln>
          </c:spPr>
          <c:dPt>
            <c:idx val="0"/>
            <c:bubble3D val="0"/>
            <c:spPr>
              <a:solidFill>
                <a:srgbClr val="17375E"/>
              </a:solidFill>
              <a:ln w="19050">
                <a:noFill/>
              </a:ln>
              <a:effectLst/>
            </c:spPr>
            <c:extLst xmlns:c16r2="http://schemas.microsoft.com/office/drawing/2015/06/chart">
              <c:ext xmlns:c16="http://schemas.microsoft.com/office/drawing/2014/chart" uri="{C3380CC4-5D6E-409C-BE32-E72D297353CC}">
                <c16:uniqueId val="{00000001-D9FB-446D-B2E7-666DE2D2C18E}"/>
              </c:ext>
            </c:extLst>
          </c:dPt>
          <c:dPt>
            <c:idx val="1"/>
            <c:bubble3D val="0"/>
            <c:spPr>
              <a:pattFill prst="dkDnDiag">
                <a:fgClr>
                  <a:schemeClr val="tx1">
                    <a:lumMod val="20000"/>
                    <a:lumOff val="80000"/>
                  </a:schemeClr>
                </a:fgClr>
                <a:bgClr>
                  <a:schemeClr val="bg2"/>
                </a:bgClr>
              </a:pattFill>
              <a:ln w="19050">
                <a:noFill/>
              </a:ln>
              <a:effectLst/>
            </c:spPr>
            <c:extLst xmlns:c16r2="http://schemas.microsoft.com/office/drawing/2015/06/chart">
              <c:ext xmlns:c16="http://schemas.microsoft.com/office/drawing/2014/chart" uri="{C3380CC4-5D6E-409C-BE32-E72D297353CC}">
                <c16:uniqueId val="{00000003-D9FB-446D-B2E7-666DE2D2C18E}"/>
              </c:ext>
            </c:extLst>
          </c:dPt>
          <c:cat>
            <c:strRef>
              <c:f>Sheet1!$A$2:$A$3</c:f>
              <c:strCache>
                <c:ptCount val="2"/>
                <c:pt idx="0">
                  <c:v>Yes</c:v>
                </c:pt>
                <c:pt idx="1">
                  <c:v>No</c:v>
                </c:pt>
              </c:strCache>
            </c:strRef>
          </c:cat>
          <c:val>
            <c:numRef>
              <c:f>Sheet1!$B$2:$B$3</c:f>
              <c:numCache>
                <c:formatCode>General</c:formatCode>
                <c:ptCount val="2"/>
                <c:pt idx="0">
                  <c:v>63</c:v>
                </c:pt>
                <c:pt idx="1">
                  <c:v>37</c:v>
                </c:pt>
              </c:numCache>
            </c:numRef>
          </c:val>
          <c:extLst xmlns:c16r2="http://schemas.microsoft.com/office/drawing/2015/06/chart">
            <c:ext xmlns:c16="http://schemas.microsoft.com/office/drawing/2014/chart" uri="{C3380CC4-5D6E-409C-BE32-E72D297353CC}">
              <c16:uniqueId val="{00000004-D9FB-446D-B2E7-666DE2D2C18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DA13269E-D59A-6443-6CFD-6C970F7FA719}"/>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 name="Date Placeholder 2">
            <a:extLst>
              <a:ext uri="{FF2B5EF4-FFF2-40B4-BE49-F238E27FC236}">
                <a16:creationId xmlns="" xmlns:a16="http://schemas.microsoft.com/office/drawing/2014/main" id="{B08505A0-1A0B-FDC8-3969-7538125D4597}"/>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fld id="{4063DD6B-5521-4BE3-BD2F-4BA8301C1B98}" type="datetimeFigureOut">
              <a:rPr lang="en-US"/>
              <a:pPr>
                <a:defRPr/>
              </a:pPr>
              <a:t>10/11/2023</a:t>
            </a:fld>
            <a:endParaRPr lang="en-US"/>
          </a:p>
        </p:txBody>
      </p:sp>
      <p:sp>
        <p:nvSpPr>
          <p:cNvPr id="4" name="Footer Placeholder 3">
            <a:extLst>
              <a:ext uri="{FF2B5EF4-FFF2-40B4-BE49-F238E27FC236}">
                <a16:creationId xmlns="" xmlns:a16="http://schemas.microsoft.com/office/drawing/2014/main" id="{F7C28AE8-FF74-2577-D421-59954B3C602B}"/>
              </a:ext>
            </a:extLst>
          </p:cNvPr>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r>
              <a:rPr lang="vi-VN"/>
              <a:t>Hồ Chí Minh -06/6/2014</a:t>
            </a:r>
            <a:endParaRPr lang="en-US"/>
          </a:p>
        </p:txBody>
      </p:sp>
      <p:sp>
        <p:nvSpPr>
          <p:cNvPr id="5" name="Slide Number Placeholder 4">
            <a:extLst>
              <a:ext uri="{FF2B5EF4-FFF2-40B4-BE49-F238E27FC236}">
                <a16:creationId xmlns="" xmlns:a16="http://schemas.microsoft.com/office/drawing/2014/main" id="{350980D9-C3C0-1273-983C-4551AB82CD0F}"/>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30FC18FE-FA42-4426-8AE5-73BB4647AE41}"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674B7A0E-C4AD-A68E-857E-93FA964AC517}"/>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 name="Date Placeholder 2">
            <a:extLst>
              <a:ext uri="{FF2B5EF4-FFF2-40B4-BE49-F238E27FC236}">
                <a16:creationId xmlns="" xmlns:a16="http://schemas.microsoft.com/office/drawing/2014/main" id="{4845A61F-3604-F92C-88B2-84F9F8F088BB}"/>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fld id="{9910FE45-1B23-48B0-818D-15208C441738}" type="datetimeFigureOut">
              <a:rPr lang="en-US"/>
              <a:pPr>
                <a:defRPr/>
              </a:pPr>
              <a:t>10/11/2023</a:t>
            </a:fld>
            <a:endParaRPr lang="en-US"/>
          </a:p>
        </p:txBody>
      </p:sp>
      <p:sp>
        <p:nvSpPr>
          <p:cNvPr id="4" name="Slide Image Placeholder 3">
            <a:extLst>
              <a:ext uri="{FF2B5EF4-FFF2-40B4-BE49-F238E27FC236}">
                <a16:creationId xmlns="" xmlns:a16="http://schemas.microsoft.com/office/drawing/2014/main" id="{48F0FDEB-E932-7535-8BBD-DB174BEC8B37}"/>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 xmlns:a16="http://schemas.microsoft.com/office/drawing/2014/main" id="{E3403037-A3A3-879C-C373-72F7ED47D54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 xmlns:a16="http://schemas.microsoft.com/office/drawing/2014/main" id="{9A8FE52F-4F04-F908-CD16-51559ED8914C}"/>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r>
              <a:rPr lang="vi-VN"/>
              <a:t>Hồ Chí Minh -06/6/2014</a:t>
            </a:r>
            <a:endParaRPr lang="en-US"/>
          </a:p>
        </p:txBody>
      </p:sp>
      <p:sp>
        <p:nvSpPr>
          <p:cNvPr id="7" name="Slide Number Placeholder 6">
            <a:extLst>
              <a:ext uri="{FF2B5EF4-FFF2-40B4-BE49-F238E27FC236}">
                <a16:creationId xmlns="" xmlns:a16="http://schemas.microsoft.com/office/drawing/2014/main" id="{0B182A6A-98A6-C351-8442-556B2E7CC90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83A8B3A2-184E-4123-B955-AF1794336E67}" type="slidenum">
              <a:rPr lang="en-US" altLang="en-US"/>
              <a:pPr/>
              <a:t>‹#›</a:t>
            </a:fld>
            <a:endParaRPr lang="en-US" altLang="en-US"/>
          </a:p>
        </p:txBody>
      </p:sp>
    </p:spTree>
    <p:extLst>
      <p:ext uri="{BB962C8B-B14F-4D97-AF65-F5344CB8AC3E}">
        <p14:creationId xmlns:p14="http://schemas.microsoft.com/office/powerpoint/2010/main" val="284548502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78082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xmlns="" id="{3281B099-BB0C-48D1-1150-6A5F053D81D6}"/>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xmlns="" id="{43B878BC-0420-B0BA-B019-AB77DBC9A8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lvl="0" indent="-171450" algn="l" defTabSz="914400" rtl="0" eaLnBrk="1" fontAlgn="base" latinLnBrk="0" hangingPunct="1">
              <a:lnSpc>
                <a:spcPct val="100000"/>
              </a:lnSpc>
              <a:spcBef>
                <a:spcPct val="0"/>
              </a:spcBef>
              <a:spcAft>
                <a:spcPct val="0"/>
              </a:spcAft>
              <a:buClrTx/>
              <a:buSzTx/>
              <a:buFontTx/>
              <a:buChar char="-"/>
              <a:tabLst/>
              <a:defRPr/>
            </a:pPr>
            <a:endParaRPr lang="en-US" sz="12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433910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4741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62010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ECE837E-594B-4F0F-92F5-F20D4296AC5C}" type="slidenum">
              <a:rPr lang="en-ID" smtClean="0"/>
              <a:t>14</a:t>
            </a:fld>
            <a:endParaRPr lang="en-ID"/>
          </a:p>
        </p:txBody>
      </p:sp>
    </p:spTree>
    <p:extLst>
      <p:ext uri="{BB962C8B-B14F-4D97-AF65-F5344CB8AC3E}">
        <p14:creationId xmlns:p14="http://schemas.microsoft.com/office/powerpoint/2010/main" val="2945430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 xmlns:a16="http://schemas.microsoft.com/office/drawing/2014/main" id="{DE20609D-1FF9-067D-F086-8470980D3AE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 xmlns:a16="http://schemas.microsoft.com/office/drawing/2014/main" id="{70220617-17CF-9FF4-637F-EE059B7EB5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803861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 xmlns:a16="http://schemas.microsoft.com/office/drawing/2014/main" id="{DE20609D-1FF9-067D-F086-8470980D3AE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 xmlns:a16="http://schemas.microsoft.com/office/drawing/2014/main" id="{70220617-17CF-9FF4-637F-EE059B7EB5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b="0" i="0" kern="1200" dirty="0" smtClean="0">
                <a:solidFill>
                  <a:schemeClr val="tx1"/>
                </a:solidFill>
                <a:effectLst/>
                <a:latin typeface="+mn-lt"/>
                <a:ea typeface="+mn-ea"/>
                <a:cs typeface="+mn-cs"/>
              </a:rPr>
              <a:t>- Theo </a:t>
            </a:r>
            <a:r>
              <a:rPr lang="en-US" sz="1200" b="0" i="0" kern="1200" dirty="0" smtClean="0">
                <a:solidFill>
                  <a:schemeClr val="tx1"/>
                </a:solidFill>
                <a:effectLst/>
                <a:latin typeface="+mn-lt"/>
                <a:ea typeface="+mn-ea"/>
                <a:cs typeface="+mn-cs"/>
              </a:rPr>
              <a:t>Statista, </a:t>
            </a:r>
            <a:r>
              <a:rPr lang="vi-VN" dirty="0" smtClean="0"/>
              <a:t>Năm 2022, Việt Nam đứng thứ 4 về giá trị giao dịch </a:t>
            </a:r>
            <a:r>
              <a:rPr lang="en-US" dirty="0" err="1" smtClean="0"/>
              <a:t>thanh</a:t>
            </a:r>
            <a:r>
              <a:rPr lang="en-US" dirty="0" smtClean="0"/>
              <a:t> </a:t>
            </a:r>
            <a:r>
              <a:rPr lang="en-US" dirty="0" err="1" smtClean="0"/>
              <a:t>toán</a:t>
            </a:r>
            <a:r>
              <a:rPr lang="en-US" dirty="0" smtClean="0"/>
              <a:t> </a:t>
            </a:r>
            <a:r>
              <a:rPr lang="vi-VN" dirty="0" smtClean="0"/>
              <a:t>số trong số các nước Đông Nam Á, chỉ sau Indonesia, Thái Lan và Philippines</a:t>
            </a:r>
            <a:r>
              <a:rPr lang="en-US" dirty="0" smtClean="0"/>
              <a:t>, </a:t>
            </a:r>
            <a:r>
              <a:rPr lang="it-IT" sz="1200" b="0" i="0" kern="1200" dirty="0" smtClean="0">
                <a:solidFill>
                  <a:schemeClr val="tx1"/>
                </a:solidFill>
                <a:effectLst/>
                <a:latin typeface="+mn-lt"/>
                <a:ea typeface="+mn-ea"/>
                <a:cs typeface="+mn-cs"/>
              </a:rPr>
              <a:t>vượt qua Singapore và Malaysia</a:t>
            </a:r>
            <a:r>
              <a:rPr lang="vi-VN" dirty="0" smtClean="0"/>
              <a:t>.</a:t>
            </a:r>
            <a:r>
              <a:rPr lang="en-US" dirty="0" smtClean="0"/>
              <a:t>  </a:t>
            </a:r>
            <a:r>
              <a:rPr lang="en-US" dirty="0" err="1" smtClean="0"/>
              <a:t>Dự</a:t>
            </a:r>
            <a:r>
              <a:rPr lang="en-US" baseline="0" dirty="0" smtClean="0"/>
              <a:t> </a:t>
            </a:r>
            <a:r>
              <a:rPr lang="en-US" baseline="0" dirty="0" err="1" smtClean="0"/>
              <a:t>đoán</a:t>
            </a:r>
            <a:r>
              <a:rPr lang="en-US" baseline="0" dirty="0" smtClean="0"/>
              <a:t> </a:t>
            </a:r>
            <a:r>
              <a:rPr lang="en-US" baseline="0" dirty="0" err="1" smtClean="0"/>
              <a:t>đến</a:t>
            </a:r>
            <a:r>
              <a:rPr lang="en-US" baseline="0" dirty="0" smtClean="0"/>
              <a:t> </a:t>
            </a:r>
            <a:r>
              <a:rPr lang="en-US" baseline="0" dirty="0" err="1" smtClean="0"/>
              <a:t>năm</a:t>
            </a:r>
            <a:r>
              <a:rPr lang="en-US" baseline="0" dirty="0" smtClean="0"/>
              <a:t> 2028 </a:t>
            </a:r>
            <a:r>
              <a:rPr lang="en-US" baseline="0" dirty="0" err="1" smtClean="0"/>
              <a:t>thị</a:t>
            </a:r>
            <a:r>
              <a:rPr lang="en-US" baseline="0" dirty="0" smtClean="0"/>
              <a:t> </a:t>
            </a:r>
            <a:r>
              <a:rPr lang="en-US" baseline="0" dirty="0" err="1" smtClean="0"/>
              <a:t>trường</a:t>
            </a:r>
            <a:r>
              <a:rPr lang="en-US" baseline="0" dirty="0" smtClean="0"/>
              <a:t> Fintech </a:t>
            </a:r>
            <a:r>
              <a:rPr lang="en-US" baseline="0" dirty="0" err="1" smtClean="0"/>
              <a:t>Việt</a:t>
            </a:r>
            <a:r>
              <a:rPr lang="en-US" baseline="0" dirty="0" smtClean="0"/>
              <a:t> Nam </a:t>
            </a:r>
            <a:r>
              <a:rPr lang="en-US" baseline="0" dirty="0" err="1" smtClean="0"/>
              <a:t>đạt</a:t>
            </a:r>
            <a:r>
              <a:rPr lang="en-US" baseline="0" dirty="0" smtClean="0"/>
              <a:t> 63 </a:t>
            </a:r>
            <a:r>
              <a:rPr lang="en-US" baseline="0" dirty="0" err="1" smtClean="0"/>
              <a:t>tỉ</a:t>
            </a:r>
            <a:r>
              <a:rPr lang="en-US" baseline="0" dirty="0" smtClean="0"/>
              <a:t> </a:t>
            </a:r>
            <a:r>
              <a:rPr lang="en-US" baseline="0" dirty="0" smtClean="0"/>
              <a:t>USD</a:t>
            </a:r>
            <a:endParaRPr lang="en-US" dirty="0" smtClean="0"/>
          </a:p>
          <a:p>
            <a:pPr eaLnBrk="1" hangingPunct="1">
              <a:spcBef>
                <a:spcPct val="0"/>
              </a:spcBef>
            </a:pPr>
            <a:r>
              <a:rPr lang="en-US" b="1" dirty="0" smtClean="0"/>
              <a:t>- </a:t>
            </a:r>
            <a:r>
              <a:rPr lang="vi-VN" b="1" dirty="0" smtClean="0"/>
              <a:t>Giá </a:t>
            </a:r>
            <a:r>
              <a:rPr lang="vi-VN" b="1" dirty="0" smtClean="0"/>
              <a:t>trị giao dịch </a:t>
            </a:r>
            <a:r>
              <a:rPr lang="vi-VN" dirty="0" smtClean="0"/>
              <a:t>không dùng tiền mặt tại Việt Nam đạt </a:t>
            </a:r>
            <a:r>
              <a:rPr lang="vi-VN" dirty="0" smtClean="0"/>
              <a:t>20,5 </a:t>
            </a:r>
            <a:r>
              <a:rPr lang="vi-VN" dirty="0" smtClean="0"/>
              <a:t>tỷ </a:t>
            </a:r>
            <a:r>
              <a:rPr lang="vi-VN" dirty="0" smtClean="0"/>
              <a:t>USD, </a:t>
            </a:r>
            <a:r>
              <a:rPr lang="vi-VN" dirty="0" smtClean="0"/>
              <a:t>tăng ổn định từ mức 5,5 tỷ USD vào năm </a:t>
            </a:r>
            <a:r>
              <a:rPr lang="vi-VN" dirty="0" smtClean="0"/>
              <a:t>2017. </a:t>
            </a:r>
            <a:endParaRPr lang="en-US" altLang="en-US" dirty="0"/>
          </a:p>
        </p:txBody>
      </p:sp>
    </p:spTree>
    <p:extLst>
      <p:ext uri="{BB962C8B-B14F-4D97-AF65-F5344CB8AC3E}">
        <p14:creationId xmlns:p14="http://schemas.microsoft.com/office/powerpoint/2010/main" val="1400696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err="1" smtClean="0">
                <a:solidFill>
                  <a:schemeClr val="tx1"/>
                </a:solidFill>
                <a:effectLst/>
                <a:latin typeface="+mn-lt"/>
                <a:ea typeface="+mn-ea"/>
                <a:cs typeface="+mn-cs"/>
              </a:rPr>
              <a:t>Tiềm</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năng</a:t>
            </a:r>
            <a:r>
              <a:rPr lang="en-US" sz="1200" kern="1200" baseline="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quô'c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thứ</a:t>
            </a:r>
            <a:r>
              <a:rPr lang="en-US" sz="1200" kern="1200" dirty="0" smtClean="0">
                <a:solidFill>
                  <a:schemeClr val="tx1"/>
                </a:solidFill>
                <a:effectLst/>
                <a:latin typeface="+mn-lt"/>
                <a:ea typeface="+mn-ea"/>
                <a:cs typeface="+mn-cs"/>
              </a:rPr>
              <a:t> 15 </a:t>
            </a:r>
            <a:r>
              <a:rPr lang="en-US" sz="1200" kern="1200" dirty="0" err="1" smtClean="0">
                <a:solidFill>
                  <a:schemeClr val="tx1"/>
                </a:solidFill>
                <a:effectLst/>
                <a:latin typeface="+mn-lt"/>
                <a:ea typeface="+mn-ea"/>
                <a:cs typeface="+mn-cs"/>
              </a:rPr>
              <a:t>trên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toàn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thê</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khoảng</a:t>
            </a:r>
            <a:r>
              <a:rPr lang="en-US" sz="1200" kern="1200" baseline="0" dirty="0" smtClean="0">
                <a:solidFill>
                  <a:schemeClr val="tx1"/>
                </a:solidFill>
                <a:effectLst/>
                <a:latin typeface="+mn-lt"/>
                <a:ea typeface="+mn-ea"/>
                <a:cs typeface="+mn-cs"/>
              </a:rPr>
              <a:t> 100</a:t>
            </a:r>
            <a:r>
              <a:rPr lang="en-US" sz="1200" kern="1200" dirty="0" smtClean="0">
                <a:solidFill>
                  <a:schemeClr val="tx1"/>
                </a:solidFill>
                <a:effectLst/>
                <a:latin typeface="+mn-lt"/>
                <a:ea typeface="+mn-ea"/>
                <a:cs typeface="+mn-cs"/>
              </a:rPr>
              <a:t>triệu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đang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khoảng</a:t>
            </a:r>
            <a:r>
              <a:rPr lang="en-US" sz="1200" kern="1200" dirty="0" smtClean="0">
                <a:solidFill>
                  <a:schemeClr val="tx1"/>
                </a:solidFill>
                <a:effectLst/>
                <a:latin typeface="+mn-lt"/>
                <a:ea typeface="+mn-ea"/>
                <a:cs typeface="+mn-cs"/>
              </a:rPr>
              <a:t> 69%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tuổi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từ</a:t>
            </a:r>
            <a:r>
              <a:rPr lang="en-US" sz="1200" kern="1200" dirty="0" smtClean="0">
                <a:solidFill>
                  <a:schemeClr val="tx1"/>
                </a:solidFill>
                <a:effectLst/>
                <a:latin typeface="+mn-lt"/>
                <a:ea typeface="+mn-ea"/>
                <a:cs typeface="+mn-cs"/>
              </a:rPr>
              <a:t> 15 - 64 (2021);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tới</a:t>
            </a:r>
            <a:r>
              <a:rPr lang="en-US" sz="1200" kern="1200" dirty="0" smtClean="0">
                <a:solidFill>
                  <a:schemeClr val="tx1"/>
                </a:solidFill>
                <a:effectLst/>
                <a:latin typeface="+mn-lt"/>
                <a:ea typeface="+mn-ea"/>
                <a:cs typeface="+mn-cs"/>
              </a:rPr>
              <a:t> 70% </a:t>
            </a:r>
            <a:r>
              <a:rPr lang="en-US" sz="1200" kern="1200" dirty="0" err="1" smtClean="0">
                <a:solidFill>
                  <a:schemeClr val="tx1"/>
                </a:solidFill>
                <a:effectLst/>
                <a:latin typeface="+mn-lt"/>
                <a:ea typeface="+mn-ea"/>
                <a:cs typeface="+mn-cs"/>
              </a:rPr>
              <a:t>dân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sô</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thoại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thông</a:t>
            </a:r>
            <a:r>
              <a:rPr lang="en-US" sz="1200" kern="1200" dirty="0" smtClean="0">
                <a:solidFill>
                  <a:schemeClr val="tx1"/>
                </a:solidFill>
                <a:effectLst/>
                <a:latin typeface="+mn-lt"/>
                <a:ea typeface="+mn-ea"/>
                <a:cs typeface="+mn-cs"/>
              </a:rPr>
              <a:t> minh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70% </a:t>
            </a:r>
            <a:r>
              <a:rPr lang="en-US" sz="1200" kern="1200" dirty="0" err="1" smtClean="0">
                <a:solidFill>
                  <a:schemeClr val="tx1"/>
                </a:solidFill>
                <a:effectLst/>
                <a:latin typeface="+mn-lt"/>
                <a:ea typeface="+mn-ea"/>
                <a:cs typeface="+mn-cs"/>
              </a:rPr>
              <a:t>dân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sô</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dụng</a:t>
            </a:r>
            <a:r>
              <a:rPr lang="en-US" sz="1200" kern="1200" dirty="0" smtClean="0">
                <a:solidFill>
                  <a:schemeClr val="tx1"/>
                </a:solidFill>
                <a:effectLst/>
                <a:latin typeface="+mn-lt"/>
                <a:ea typeface="+mn-ea"/>
                <a:cs typeface="+mn-cs"/>
              </a:rPr>
              <a:t> Internet.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err="1" smtClean="0">
                <a:solidFill>
                  <a:schemeClr val="tx1"/>
                </a:solidFill>
                <a:effectLst/>
                <a:latin typeface="+mn-lt"/>
                <a:ea typeface="+mn-ea"/>
                <a:cs typeface="+mn-cs"/>
              </a:rPr>
              <a:t>Một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khảo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sát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McKinsey Vietnam (</a:t>
            </a:r>
            <a:r>
              <a:rPr lang="en-US" sz="1200" kern="1200" dirty="0" err="1" smtClean="0">
                <a:solidFill>
                  <a:schemeClr val="tx1"/>
                </a:solidFill>
                <a:effectLst/>
                <a:latin typeface="+mn-lt"/>
                <a:ea typeface="+mn-ea"/>
                <a:cs typeface="+mn-cs"/>
              </a:rPr>
              <a:t>Tập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đoàn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đầu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thê</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về</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lĩnh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vấn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chiến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doanh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thấy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50% </a:t>
            </a:r>
            <a:r>
              <a:rPr lang="en-US" sz="1200" kern="1200" dirty="0" err="1" smtClean="0">
                <a:solidFill>
                  <a:schemeClr val="tx1"/>
                </a:solidFill>
                <a:effectLst/>
                <a:latin typeface="+mn-lt"/>
                <a:ea typeface="+mn-ea"/>
                <a:cs typeface="+mn-cs"/>
              </a:rPr>
              <a:t>sô</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được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hỏi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sẩn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dụng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phẩm</a:t>
            </a:r>
            <a:r>
              <a:rPr lang="en-US" sz="1200" kern="1200" dirty="0" smtClean="0">
                <a:solidFill>
                  <a:schemeClr val="tx1"/>
                </a:solidFill>
                <a:effectLst/>
                <a:latin typeface="+mn-lt"/>
                <a:ea typeface="+mn-ea"/>
                <a:cs typeface="+mn-cs"/>
              </a:rPr>
              <a:t> Fintech </a:t>
            </a:r>
            <a:r>
              <a:rPr lang="en-US" sz="1200" kern="1200" dirty="0" err="1" smtClean="0">
                <a:solidFill>
                  <a:schemeClr val="tx1"/>
                </a:solidFill>
                <a:effectLst/>
                <a:latin typeface="+mn-lt"/>
                <a:ea typeface="+mn-ea"/>
                <a:cs typeface="+mn-cs"/>
              </a:rPr>
              <a:t>mới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đặc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biệt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lĩnh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vực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toán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sô</a:t>
            </a:r>
            <a:r>
              <a:rPr lang="en-US" sz="1200" kern="1200" dirty="0" smtClean="0">
                <a:solidFill>
                  <a:schemeClr val="tx1"/>
                </a:solidFill>
                <a:effectLst/>
                <a:latin typeface="+mn-lt"/>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err="1" smtClean="0">
                <a:solidFill>
                  <a:schemeClr val="tx1"/>
                </a:solidFill>
                <a:effectLst/>
                <a:latin typeface="+mn-lt"/>
                <a:ea typeface="+mn-ea"/>
                <a:cs typeface="+mn-cs"/>
              </a:rPr>
              <a:t>dự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báo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trưởng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ngành</a:t>
            </a:r>
            <a:r>
              <a:rPr lang="en-US" sz="1200" kern="1200" dirty="0" smtClean="0">
                <a:solidFill>
                  <a:schemeClr val="tx1"/>
                </a:solidFill>
                <a:effectLst/>
                <a:latin typeface="+mn-lt"/>
                <a:ea typeface="+mn-ea"/>
                <a:cs typeface="+mn-cs"/>
              </a:rPr>
              <a:t> Fintech </a:t>
            </a:r>
            <a:r>
              <a:rPr lang="en-US" sz="1200" kern="1200" dirty="0" err="1" smtClean="0">
                <a:solidFill>
                  <a:schemeClr val="tx1"/>
                </a:solidFill>
                <a:effectLst/>
                <a:latin typeface="+mn-lt"/>
                <a:ea typeface="+mn-ea"/>
                <a:cs typeface="+mn-cs"/>
              </a:rPr>
              <a:t>Việt</a:t>
            </a:r>
            <a:r>
              <a:rPr lang="en-US" sz="1200" kern="1200" dirty="0" smtClean="0">
                <a:solidFill>
                  <a:schemeClr val="tx1"/>
                </a:solidFill>
                <a:effectLst/>
                <a:latin typeface="+mn-lt"/>
                <a:ea typeface="+mn-ea"/>
                <a:cs typeface="+mn-cs"/>
              </a:rPr>
              <a:t> Nam </a:t>
            </a:r>
            <a:r>
              <a:rPr lang="en-US" sz="1200" kern="1200" dirty="0" err="1" smtClean="0">
                <a:solidFill>
                  <a:schemeClr val="tx1"/>
                </a:solidFill>
                <a:effectLst/>
                <a:latin typeface="+mn-lt"/>
                <a:ea typeface="+mn-ea"/>
                <a:cs typeface="+mn-cs"/>
              </a:rPr>
              <a:t>vẫn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quan</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yếu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tố</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số</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trẻ</a:t>
            </a:r>
            <a:r>
              <a:rPr lang="en-US" sz="1200" kern="1200" dirty="0" smtClean="0">
                <a:solidFill>
                  <a:schemeClr val="tx1"/>
                </a:solidFill>
                <a:effectLst/>
                <a:latin typeface="+mn-lt"/>
                <a:ea typeface="+mn-ea"/>
                <a:cs typeface="+mn-cs"/>
              </a:rPr>
              <a:t>, am </a:t>
            </a:r>
            <a:r>
              <a:rPr lang="en-US" sz="1200" kern="1200" dirty="0" err="1" smtClean="0">
                <a:solidFill>
                  <a:schemeClr val="tx1"/>
                </a:solidFill>
                <a:effectLst/>
                <a:latin typeface="+mn-lt"/>
                <a:ea typeface="+mn-ea"/>
                <a:cs typeface="+mn-cs"/>
              </a:rPr>
              <a:t>hiểu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mức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thâm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nhập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Internet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thoại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thông</a:t>
            </a:r>
            <a:r>
              <a:rPr lang="en-US" sz="1200" kern="1200" dirty="0" smtClean="0">
                <a:solidFill>
                  <a:schemeClr val="tx1"/>
                </a:solidFill>
                <a:effectLst/>
                <a:latin typeface="+mn-lt"/>
                <a:ea typeface="+mn-ea"/>
                <a:cs typeface="+mn-cs"/>
              </a:rPr>
              <a:t> minh </a:t>
            </a:r>
            <a:r>
              <a:rPr lang="en-US" sz="1200" kern="1200" dirty="0" err="1" smtClean="0">
                <a:solidFill>
                  <a:schemeClr val="tx1"/>
                </a:solidFill>
                <a:effectLst/>
                <a:latin typeface="+mn-lt"/>
                <a:ea typeface="+mn-ea"/>
                <a:cs typeface="+mn-cs"/>
              </a:rPr>
              <a:t>ngày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tăng</a:t>
            </a:r>
            <a:r>
              <a:rPr lang="en-US" sz="1200" kern="1200" dirty="0" smtClean="0">
                <a:solidFill>
                  <a:schemeClr val="tx1"/>
                </a:solidFill>
                <a:effectLst/>
                <a:latin typeface="+mn-lt"/>
                <a:ea typeface="+mn-ea"/>
                <a:cs typeface="+mn-cs"/>
              </a:rPr>
              <a:t>, GDP </a:t>
            </a:r>
            <a:r>
              <a:rPr lang="en-US" sz="1200" kern="1200" dirty="0" err="1" smtClean="0">
                <a:solidFill>
                  <a:schemeClr val="tx1"/>
                </a:solidFill>
                <a:effectLst/>
                <a:latin typeface="+mn-lt"/>
                <a:ea typeface="+mn-ea"/>
                <a:cs typeface="+mn-cs"/>
              </a:rPr>
              <a:t>ngày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khung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pháp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hỗ</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tiếp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tục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thúc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đẩy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đổi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đầu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tư</a:t>
            </a:r>
            <a:r>
              <a:rPr lang="en-US" sz="1200" kern="1200" dirty="0" smtClean="0">
                <a:solidFill>
                  <a:schemeClr val="tx1"/>
                </a:solidFill>
                <a:effectLst/>
                <a:latin typeface="+mn-lt"/>
                <a:ea typeface="+mn-ea"/>
                <a:cs typeface="+mn-cs"/>
              </a:rPr>
              <a:t> Fintech. </a:t>
            </a:r>
          </a:p>
          <a:p>
            <a:endParaRPr lang="en-US" dirty="0"/>
          </a:p>
        </p:txBody>
      </p:sp>
    </p:spTree>
    <p:extLst>
      <p:ext uri="{BB962C8B-B14F-4D97-AF65-F5344CB8AC3E}">
        <p14:creationId xmlns:p14="http://schemas.microsoft.com/office/powerpoint/2010/main" val="1435743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Theo </a:t>
            </a:r>
            <a:r>
              <a:rPr lang="vi-VN" altLang="en-US" dirty="0" smtClean="0"/>
              <a:t>Ngân hàng Thế giới, chỉ có 56% người trưởng thành (từ 15 tuổi) ở Việt Nam có tài khoản ngân hàng </a:t>
            </a:r>
            <a:r>
              <a:rPr lang="en-US" altLang="en-US" dirty="0" smtClean="0"/>
              <a:t>(</a:t>
            </a:r>
            <a:r>
              <a:rPr lang="vi-VN" altLang="en-US" dirty="0" smtClean="0"/>
              <a:t>năm 2022</a:t>
            </a:r>
            <a:r>
              <a:rPr lang="en-US" altLang="en-US" dirty="0" smtClean="0"/>
              <a:t>)</a:t>
            </a:r>
            <a:r>
              <a:rPr lang="vi-VN" altLang="en-US" dirty="0" smtClean="0"/>
              <a:t>.</a:t>
            </a:r>
            <a:r>
              <a:rPr lang="en-US" altLang="en-US" dirty="0" smtClean="0"/>
              <a:t> D</a:t>
            </a:r>
            <a:r>
              <a:rPr lang="vi-VN" altLang="en-US" dirty="0" smtClean="0"/>
              <a:t>ữ liệu từ Ngân hàng Nhà nước Việt Nam cho thấy các giao dịch thanh toán không dùng tiền mặt có mức tăng trưởng đáng kể trong năm 2022, với mức tăng 86% về số lượng và 31,39% về giá trị. Hơn nữa, theo dữ liệu từ Ngân hàng Thế giới, tỷ lệ cá nhân thực hiện thanh toán số để mua hàng trực tuyến đã tăng từ 15% năm 2017 lên 48% vào năm 2022.</a:t>
            </a:r>
            <a:endParaRPr lang="en-US" altLang="en-US" dirty="0" smtClean="0"/>
          </a:p>
          <a:p>
            <a:endParaRPr lang="en-US" dirty="0"/>
          </a:p>
        </p:txBody>
      </p:sp>
    </p:spTree>
    <p:extLst>
      <p:ext uri="{BB962C8B-B14F-4D97-AF65-F5344CB8AC3E}">
        <p14:creationId xmlns:p14="http://schemas.microsoft.com/office/powerpoint/2010/main" val="1224036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a:t>
            </a:r>
            <a:r>
              <a:rPr lang="vi-VN" dirty="0" smtClean="0"/>
              <a:t>ự gia tăng của các công ty khởi nghiệp fintech trong nước cho thấy sự thay đổi hướng tới một hệ sinh thái tài chính toàn diện và dễ tiếp cận hơn.</a:t>
            </a:r>
            <a:endParaRPr lang="en-US" dirty="0" smtClean="0"/>
          </a:p>
          <a:p>
            <a:r>
              <a:rPr lang="vi-VN" dirty="0" smtClean="0"/>
              <a:t>Theo Ngân hàng Nhà nước Việt Nam, số lượng công ty Fintech trong nước đã tăng gấp 4 lần trong vài năm qua, từ 39 công ty vào cuối năm 2015 lên hơn 150 công ty vào năm 2021. Trong một báo cáo gần đây của UOB</a:t>
            </a:r>
            <a:r>
              <a:rPr lang="en-US" dirty="0" smtClean="0"/>
              <a:t> (</a:t>
            </a:r>
            <a:r>
              <a:rPr lang="en-US" sz="1200" b="0" i="0" kern="1200" dirty="0" smtClean="0">
                <a:solidFill>
                  <a:schemeClr val="tx1"/>
                </a:solidFill>
                <a:effectLst/>
                <a:latin typeface="+mn-lt"/>
                <a:ea typeface="+mn-ea"/>
                <a:cs typeface="+mn-cs"/>
              </a:rPr>
              <a:t>United Overseas Bank</a:t>
            </a:r>
            <a:r>
              <a:rPr lang="en-US" dirty="0" smtClean="0"/>
              <a:t>)</a:t>
            </a:r>
            <a:r>
              <a:rPr lang="vi-VN" dirty="0" smtClean="0"/>
              <a:t>, năm 2022 có hơn 200 công ty</a:t>
            </a:r>
            <a:endParaRPr lang="en-US" dirty="0" smtClean="0"/>
          </a:p>
          <a:p>
            <a:endParaRPr lang="en-US" dirty="0" smtClean="0"/>
          </a:p>
          <a:p>
            <a:r>
              <a:rPr lang="vi-VN" dirty="0" smtClean="0"/>
              <a:t>So sánh, Singapore dẫn đầu Đông Nam Á về tổng số công ty Fintech hoạt động với 1.580 công ty vào năm 2022, tăng 1,5 lần so với năm 2018. Tuy nhiên, thị trường Singapore ngày càng cạnh tranh và có thể đạt điểm bão hòa.</a:t>
            </a:r>
            <a:endParaRPr lang="en-US" dirty="0"/>
          </a:p>
        </p:txBody>
      </p:sp>
    </p:spTree>
    <p:extLst>
      <p:ext uri="{BB962C8B-B14F-4D97-AF65-F5344CB8AC3E}">
        <p14:creationId xmlns:p14="http://schemas.microsoft.com/office/powerpoint/2010/main" val="2573296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 xmlns:a16="http://schemas.microsoft.com/office/drawing/2014/main" id="{DE20609D-1FF9-067D-F086-8470980D3AE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 xmlns:a16="http://schemas.microsoft.com/office/drawing/2014/main" id="{70220617-17CF-9FF4-637F-EE059B7EB5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vi-VN" dirty="0" smtClean="0"/>
              <a:t>Các công ty Fintech đang hoạt động ở nhiều phân khúc thị trường khác nhau.</a:t>
            </a:r>
            <a:r>
              <a:rPr lang="en-US" dirty="0" smtClean="0"/>
              <a:t> S</a:t>
            </a:r>
            <a:r>
              <a:rPr lang="vi-VN" dirty="0" smtClean="0"/>
              <a:t>ố lượng công ty Fintech hoạt động trong nhiều ngành nghề khác nhau, bao gồm thanh toán, chuyển tiền, cho vay và tài chính cá </a:t>
            </a:r>
            <a:r>
              <a:rPr lang="vi-VN" dirty="0" smtClean="0"/>
              <a:t>nhân</a:t>
            </a:r>
            <a:r>
              <a:rPr lang="en-US" dirty="0" smtClean="0"/>
              <a:t>, </a:t>
            </a:r>
            <a:r>
              <a:rPr lang="en-US" sz="1200" kern="1200" dirty="0" err="1" smtClean="0">
                <a:solidFill>
                  <a:schemeClr val="tx1"/>
                </a:solidFill>
                <a:effectLst/>
                <a:latin typeface="+mn-lt"/>
                <a:ea typeface="+mn-ea"/>
                <a:cs typeface="+mn-cs"/>
              </a:rPr>
              <a:t>cung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pháp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thanh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toán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kỹ</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thuật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số</a:t>
            </a:r>
            <a:r>
              <a:rPr lang="en-US" sz="1200" kern="1200" dirty="0" smtClean="0">
                <a:solidFill>
                  <a:schemeClr val="tx1"/>
                </a:solidFill>
                <a:effectLst/>
                <a:latin typeface="+mn-lt"/>
                <a:ea typeface="+mn-ea"/>
                <a:cs typeface="+mn-cs"/>
              </a:rPr>
              <a:t> POS/mPOS4</a:t>
            </a:r>
            <a:r>
              <a:rPr lang="vi-VN" dirty="0" smtClean="0"/>
              <a:t>…</a:t>
            </a:r>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chỉ</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các</a:t>
            </a:r>
            <a:r>
              <a:rPr lang="en-US" sz="1200" kern="1200" dirty="0" smtClean="0">
                <a:solidFill>
                  <a:schemeClr val="tx1"/>
                </a:solidFill>
                <a:effectLst/>
                <a:latin typeface="+mn-lt"/>
                <a:ea typeface="+mn-ea"/>
                <a:cs typeface="+mn-cs"/>
              </a:rPr>
              <a:t> startup Fintech </a:t>
            </a:r>
            <a:r>
              <a:rPr lang="en-US" sz="1200" kern="1200" dirty="0" err="1" smtClean="0">
                <a:solidFill>
                  <a:schemeClr val="tx1"/>
                </a:solidFill>
                <a:effectLst/>
                <a:latin typeface="+mn-lt"/>
                <a:ea typeface="+mn-ea"/>
                <a:cs typeface="+mn-cs"/>
              </a:rPr>
              <a:t>mới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cuộc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thương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cũng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đang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chuyển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đổi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thống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hàng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số</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nền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đại</a:t>
            </a:r>
            <a:r>
              <a:rPr lang="en-US" sz="1200" kern="1200" dirty="0" smtClean="0">
                <a:solidFill>
                  <a:schemeClr val="tx1"/>
                </a:solidFill>
                <a:effectLst/>
                <a:latin typeface="+mn-lt"/>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Trong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đó</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t</a:t>
            </a:r>
            <a:r>
              <a:rPr lang="en-US" sz="1200" b="0" i="0" kern="1200" dirty="0" err="1" smtClean="0">
                <a:solidFill>
                  <a:schemeClr val="tx1"/>
                </a:solidFill>
                <a:effectLst/>
                <a:latin typeface="+mn-lt"/>
                <a:ea typeface="+mn-ea"/>
                <a:cs typeface="+mn-cs"/>
              </a:rPr>
              <a:t>hanh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toán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số</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là</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phân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khúc</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lớn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nhất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chiếm</a:t>
            </a:r>
            <a:r>
              <a:rPr lang="en-US" sz="1200" b="0" i="0" kern="1200" dirty="0" smtClean="0">
                <a:solidFill>
                  <a:schemeClr val="tx1"/>
                </a:solidFill>
                <a:effectLst/>
                <a:latin typeface="+mn-lt"/>
                <a:ea typeface="+mn-ea"/>
                <a:cs typeface="+mn-cs"/>
              </a:rPr>
              <a:t> 22,6% </a:t>
            </a:r>
            <a:r>
              <a:rPr lang="en-US" sz="1200" b="0" i="0" kern="1200" dirty="0" err="1" smtClean="0">
                <a:solidFill>
                  <a:schemeClr val="tx1"/>
                </a:solidFill>
                <a:effectLst/>
                <a:latin typeface="+mn-lt"/>
                <a:ea typeface="+mn-ea"/>
                <a:cs typeface="+mn-cs"/>
              </a:rPr>
              <a:t>tổng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số</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công</a:t>
            </a:r>
            <a:r>
              <a:rPr lang="en-US" sz="1200" b="0" i="0" kern="1200" dirty="0" smtClean="0">
                <a:solidFill>
                  <a:schemeClr val="tx1"/>
                </a:solidFill>
                <a:effectLst/>
                <a:latin typeface="+mn-lt"/>
                <a:ea typeface="+mn-ea"/>
                <a:cs typeface="+mn-cs"/>
              </a:rPr>
              <a:t> ty Fintech </a:t>
            </a:r>
            <a:r>
              <a:rPr lang="en-US" sz="1200" b="0" i="0" kern="1200" dirty="0" err="1" smtClean="0">
                <a:solidFill>
                  <a:schemeClr val="tx1"/>
                </a:solidFill>
                <a:effectLst/>
                <a:latin typeface="+mn-lt"/>
                <a:ea typeface="+mn-ea"/>
                <a:cs typeface="+mn-cs"/>
              </a:rPr>
              <a:t>Việt</a:t>
            </a:r>
            <a:r>
              <a:rPr lang="en-US" sz="1200" b="0" i="0" kern="1200" dirty="0" smtClean="0">
                <a:solidFill>
                  <a:schemeClr val="tx1"/>
                </a:solidFill>
                <a:effectLst/>
                <a:latin typeface="+mn-lt"/>
                <a:ea typeface="+mn-ea"/>
                <a:cs typeface="+mn-cs"/>
              </a:rPr>
              <a:t> Nam, </a:t>
            </a:r>
            <a:r>
              <a:rPr lang="en-US" sz="1200" b="0" i="0" kern="1200" dirty="0" err="1" smtClean="0">
                <a:solidFill>
                  <a:schemeClr val="tx1"/>
                </a:solidFill>
                <a:effectLst/>
                <a:latin typeface="+mn-lt"/>
                <a:ea typeface="+mn-ea"/>
                <a:cs typeface="+mn-cs"/>
              </a:rPr>
              <a:t>tiếp</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theo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là</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cho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vay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cá</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nhân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Blockchain</a:t>
            </a:r>
            <a:r>
              <a:rPr lang="en-US" sz="1200" b="0" i="0" kern="1200" dirty="0" smtClean="0">
                <a:solidFill>
                  <a:schemeClr val="tx1"/>
                </a:solidFill>
                <a:effectLst/>
                <a:latin typeface="+mn-lt"/>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lang="vi-VN" dirty="0" smtClean="0"/>
              <a:t>Trong khi 72% công ty Fintech đã hợp tác với ngân hàng, chỉ có 14% đang phát triển dịch vụ mới và 14% đang </a:t>
            </a:r>
            <a:r>
              <a:rPr lang="en-US" dirty="0" err="1" smtClean="0"/>
              <a:t>xây</a:t>
            </a:r>
            <a:r>
              <a:rPr lang="en-US" baseline="0" dirty="0" smtClean="0"/>
              <a:t> </a:t>
            </a:r>
            <a:r>
              <a:rPr lang="en-US" baseline="0" dirty="0" err="1" smtClean="0"/>
              <a:t>dựng</a:t>
            </a:r>
            <a:r>
              <a:rPr lang="en-US" baseline="0" dirty="0" smtClean="0"/>
              <a:t> </a:t>
            </a:r>
            <a:r>
              <a:rPr lang="en-US" baseline="0" dirty="0" err="1" smtClean="0"/>
              <a:t>giải</a:t>
            </a:r>
            <a:r>
              <a:rPr lang="en-US" baseline="0" dirty="0" smtClean="0"/>
              <a:t> </a:t>
            </a:r>
            <a:r>
              <a:rPr lang="en-US" baseline="0" dirty="0" err="1" smtClean="0"/>
              <a:t>pháp</a:t>
            </a:r>
            <a:r>
              <a:rPr lang="en-US" baseline="0" dirty="0" smtClean="0"/>
              <a:t> </a:t>
            </a:r>
            <a:r>
              <a:rPr lang="vi-VN" dirty="0" smtClean="0"/>
              <a:t>cạnh tranh với ngân hàng.</a:t>
            </a:r>
            <a:endParaRPr lang="en-US" dirty="0" smtClean="0"/>
          </a:p>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endParaRPr lang="en-US" altLang="en-US" dirty="0"/>
          </a:p>
        </p:txBody>
      </p:sp>
    </p:spTree>
    <p:extLst>
      <p:ext uri="{BB962C8B-B14F-4D97-AF65-F5344CB8AC3E}">
        <p14:creationId xmlns:p14="http://schemas.microsoft.com/office/powerpoint/2010/main" val="2005673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 xmlns:a16="http://schemas.microsoft.com/office/drawing/2014/main" id="{DE20609D-1FF9-067D-F086-8470980D3AE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 xmlns:a16="http://schemas.microsoft.com/office/drawing/2014/main" id="{70220617-17CF-9FF4-637F-EE059B7EB5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b="0" i="0" kern="1200" dirty="0" smtClean="0">
                <a:solidFill>
                  <a:schemeClr val="tx1"/>
                </a:solidFill>
                <a:effectLst/>
                <a:latin typeface="+mn-lt"/>
                <a:ea typeface="+mn-ea"/>
                <a:cs typeface="+mn-cs"/>
              </a:rPr>
              <a:t>Theo </a:t>
            </a:r>
            <a:r>
              <a:rPr lang="vi-VN" sz="1200" b="0" i="0" kern="1200" dirty="0" smtClean="0">
                <a:solidFill>
                  <a:schemeClr val="tx1"/>
                </a:solidFill>
                <a:effectLst/>
                <a:latin typeface="+mn-lt"/>
                <a:ea typeface="+mn-ea"/>
                <a:cs typeface="+mn-cs"/>
              </a:rPr>
              <a:t>kết quả khảo sát 15.000 nhà bán lẻ Việt Nam được Sapo đưa ra đầu năm 2022. Theo đó, chuyển khoản đã vượt lên trên tiền mặt trở thành phương thức thanh toán được chấp nhận phổ biến nhất tại các cửa hàng bán lẻ và nhà hàng, quán ăn, quán cafe (chiếm 36,5%). Đồng thời, sự phát triển đa dạng, cạnh tranh khốc liệt giữa nhiều thương hiệu và chương trình khuyến mãi hấp dẫn của các ví điện tử đã đưa hình thức này lên Top 3 loại hình thanh toán được chấp nhận nhiều nhất.</a:t>
            </a:r>
            <a:endParaRPr lang="en-US" altLang="en-US" dirty="0"/>
          </a:p>
        </p:txBody>
      </p:sp>
    </p:spTree>
    <p:extLst>
      <p:ext uri="{BB962C8B-B14F-4D97-AF65-F5344CB8AC3E}">
        <p14:creationId xmlns:p14="http://schemas.microsoft.com/office/powerpoint/2010/main" val="1379029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 xmlns:a16="http://schemas.microsoft.com/office/drawing/2014/main" id="{DE20609D-1FF9-067D-F086-8470980D3AE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 xmlns:a16="http://schemas.microsoft.com/office/drawing/2014/main" id="{70220617-17CF-9FF4-637F-EE059B7EB5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1757110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8" descr="circle">
            <a:extLst>
              <a:ext uri="{FF2B5EF4-FFF2-40B4-BE49-F238E27FC236}">
                <a16:creationId xmlns="" xmlns:a16="http://schemas.microsoft.com/office/drawing/2014/main" id="{2C4705F8-715C-CA43-DC7D-068B6D347D6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17834" y="3938588"/>
            <a:ext cx="4974167" cy="291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5"/>
          <p:cNvSpPr>
            <a:spLocks noGrp="1" noChangeArrowheads="1"/>
          </p:cNvSpPr>
          <p:nvPr>
            <p:ph type="ctrTitle"/>
          </p:nvPr>
        </p:nvSpPr>
        <p:spPr>
          <a:xfrm>
            <a:off x="1297518" y="2735264"/>
            <a:ext cx="9749367" cy="1074737"/>
          </a:xfrm>
          <a:solidFill>
            <a:schemeClr val="bg1"/>
          </a:solidFill>
        </p:spPr>
        <p:txBody>
          <a:bodyPr/>
          <a:lstStyle>
            <a:lvl1pPr algn="ctr">
              <a:defRPr sz="4000">
                <a:solidFill>
                  <a:srgbClr val="003399"/>
                </a:solidFill>
              </a:defRPr>
            </a:lvl1pPr>
          </a:lstStyle>
          <a:p>
            <a:r>
              <a:rPr lang="en-US"/>
              <a:t>Click to edit Master title style</a:t>
            </a:r>
          </a:p>
        </p:txBody>
      </p:sp>
    </p:spTree>
    <p:extLst>
      <p:ext uri="{BB962C8B-B14F-4D97-AF65-F5344CB8AC3E}">
        <p14:creationId xmlns:p14="http://schemas.microsoft.com/office/powerpoint/2010/main" val="1294152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16539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7426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76368" y="327026"/>
            <a:ext cx="2315633" cy="52498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29467" y="327026"/>
            <a:ext cx="6743700" cy="52498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2472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29467" y="327025"/>
            <a:ext cx="9262533" cy="1017588"/>
          </a:xfrm>
        </p:spPr>
        <p:txBody>
          <a:bodyPr/>
          <a:lstStyle/>
          <a:p>
            <a:r>
              <a:rPr lang="en-US"/>
              <a:t>Click to edit Master title style</a:t>
            </a:r>
          </a:p>
        </p:txBody>
      </p:sp>
    </p:spTree>
    <p:extLst>
      <p:ext uri="{BB962C8B-B14F-4D97-AF65-F5344CB8AC3E}">
        <p14:creationId xmlns:p14="http://schemas.microsoft.com/office/powerpoint/2010/main" val="2187813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29467" y="327025"/>
            <a:ext cx="9262533" cy="1017588"/>
          </a:xfrm>
        </p:spPr>
        <p:txBody>
          <a:bodyPr/>
          <a:lstStyle/>
          <a:p>
            <a:r>
              <a:rPr lang="en-US"/>
              <a:t>Click to edit Master title style</a:t>
            </a:r>
          </a:p>
        </p:txBody>
      </p:sp>
      <p:sp>
        <p:nvSpPr>
          <p:cNvPr id="3" name="Text Placeholder 2"/>
          <p:cNvSpPr>
            <a:spLocks noGrp="1"/>
          </p:cNvSpPr>
          <p:nvPr>
            <p:ph type="body" sz="half" idx="1"/>
          </p:nvPr>
        </p:nvSpPr>
        <p:spPr>
          <a:xfrm>
            <a:off x="3731685" y="1538288"/>
            <a:ext cx="4008967"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943851" y="1538288"/>
            <a:ext cx="4008967"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6004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 xmlns:a16="http://schemas.microsoft.com/office/drawing/2014/main" id="{F6EEA3F9-A9B6-86EA-A9C4-D487164F98B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455ACE5D-604F-0199-7871-54CE0406B1FF}"/>
              </a:ext>
            </a:extLst>
          </p:cNvPr>
          <p:cNvSpPr>
            <a:spLocks noGrp="1"/>
          </p:cNvSpPr>
          <p:nvPr>
            <p:ph type="ftr" sz="quarter" idx="11"/>
          </p:nvPr>
        </p:nvSpPr>
        <p:spPr/>
        <p:txBody>
          <a:bodyPr/>
          <a:lstStyle>
            <a:lvl1pPr>
              <a:defRPr/>
            </a:lvl1pPr>
          </a:lstStyle>
          <a:p>
            <a:pPr>
              <a:defRPr/>
            </a:pPr>
            <a:r>
              <a:rPr lang="vi-VN"/>
              <a:t>Hồ Chí Minh - 06/6/2014</a:t>
            </a:r>
            <a:endParaRPr lang="en-US"/>
          </a:p>
        </p:txBody>
      </p:sp>
      <p:sp>
        <p:nvSpPr>
          <p:cNvPr id="6" name="Slide Number Placeholder 5">
            <a:extLst>
              <a:ext uri="{FF2B5EF4-FFF2-40B4-BE49-F238E27FC236}">
                <a16:creationId xmlns="" xmlns:a16="http://schemas.microsoft.com/office/drawing/2014/main" id="{603F4858-E9DF-4570-06A6-91FB0BF4994E}"/>
              </a:ext>
            </a:extLst>
          </p:cNvPr>
          <p:cNvSpPr>
            <a:spLocks noGrp="1"/>
          </p:cNvSpPr>
          <p:nvPr>
            <p:ph type="sldNum" sz="quarter" idx="12"/>
          </p:nvPr>
        </p:nvSpPr>
        <p:spPr/>
        <p:txBody>
          <a:bodyPr/>
          <a:lstStyle>
            <a:lvl1pPr>
              <a:defRPr/>
            </a:lvl1pPr>
          </a:lstStyle>
          <a:p>
            <a:fld id="{550CCB3F-0A6C-4B0F-A386-C2F563F17824}" type="slidenum">
              <a:rPr lang="en-US" altLang="en-US"/>
              <a:pPr/>
              <a:t>‹#›</a:t>
            </a:fld>
            <a:endParaRPr lang="en-US" altLang="en-US"/>
          </a:p>
        </p:txBody>
      </p:sp>
    </p:spTree>
    <p:extLst>
      <p:ext uri="{BB962C8B-B14F-4D97-AF65-F5344CB8AC3E}">
        <p14:creationId xmlns:p14="http://schemas.microsoft.com/office/powerpoint/2010/main" val="2149999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3CD27B4-B984-80BB-D523-A83AD7B0086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D3E60E20-C644-D8F4-7912-A0E3CB93ADF6}"/>
              </a:ext>
            </a:extLst>
          </p:cNvPr>
          <p:cNvSpPr>
            <a:spLocks noGrp="1"/>
          </p:cNvSpPr>
          <p:nvPr>
            <p:ph type="ftr" sz="quarter" idx="11"/>
          </p:nvPr>
        </p:nvSpPr>
        <p:spPr/>
        <p:txBody>
          <a:bodyPr/>
          <a:lstStyle>
            <a:lvl1pPr>
              <a:defRPr/>
            </a:lvl1pPr>
          </a:lstStyle>
          <a:p>
            <a:pPr>
              <a:defRPr/>
            </a:pPr>
            <a:r>
              <a:rPr lang="vi-VN"/>
              <a:t>Hồ Chí Minh - 06/6/2014</a:t>
            </a:r>
            <a:endParaRPr lang="en-US"/>
          </a:p>
        </p:txBody>
      </p:sp>
      <p:sp>
        <p:nvSpPr>
          <p:cNvPr id="6" name="Slide Number Placeholder 5">
            <a:extLst>
              <a:ext uri="{FF2B5EF4-FFF2-40B4-BE49-F238E27FC236}">
                <a16:creationId xmlns="" xmlns:a16="http://schemas.microsoft.com/office/drawing/2014/main" id="{74FA1D1D-F635-CCAA-5E32-C9EC6E6C4FE2}"/>
              </a:ext>
            </a:extLst>
          </p:cNvPr>
          <p:cNvSpPr>
            <a:spLocks noGrp="1"/>
          </p:cNvSpPr>
          <p:nvPr>
            <p:ph type="sldNum" sz="quarter" idx="12"/>
          </p:nvPr>
        </p:nvSpPr>
        <p:spPr/>
        <p:txBody>
          <a:bodyPr/>
          <a:lstStyle>
            <a:lvl1pPr>
              <a:defRPr/>
            </a:lvl1pPr>
          </a:lstStyle>
          <a:p>
            <a:fld id="{137651FC-72C9-484F-A9B2-24A32386B6E7}" type="slidenum">
              <a:rPr lang="en-US" altLang="en-US"/>
              <a:pPr/>
              <a:t>‹#›</a:t>
            </a:fld>
            <a:endParaRPr lang="en-US" altLang="en-US"/>
          </a:p>
        </p:txBody>
      </p:sp>
    </p:spTree>
    <p:extLst>
      <p:ext uri="{BB962C8B-B14F-4D97-AF65-F5344CB8AC3E}">
        <p14:creationId xmlns:p14="http://schemas.microsoft.com/office/powerpoint/2010/main" val="182758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F641F133-C02A-EDCB-5F6A-8871C3F04AD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B66C4D7F-41A2-21B9-C913-610F8B2D5DD7}"/>
              </a:ext>
            </a:extLst>
          </p:cNvPr>
          <p:cNvSpPr>
            <a:spLocks noGrp="1"/>
          </p:cNvSpPr>
          <p:nvPr>
            <p:ph type="ftr" sz="quarter" idx="11"/>
          </p:nvPr>
        </p:nvSpPr>
        <p:spPr/>
        <p:txBody>
          <a:bodyPr/>
          <a:lstStyle>
            <a:lvl1pPr>
              <a:defRPr/>
            </a:lvl1pPr>
          </a:lstStyle>
          <a:p>
            <a:pPr>
              <a:defRPr/>
            </a:pPr>
            <a:r>
              <a:rPr lang="vi-VN"/>
              <a:t>Hồ Chí Minh - 06/6/2014</a:t>
            </a:r>
            <a:endParaRPr lang="en-US"/>
          </a:p>
        </p:txBody>
      </p:sp>
      <p:sp>
        <p:nvSpPr>
          <p:cNvPr id="6" name="Slide Number Placeholder 5">
            <a:extLst>
              <a:ext uri="{FF2B5EF4-FFF2-40B4-BE49-F238E27FC236}">
                <a16:creationId xmlns="" xmlns:a16="http://schemas.microsoft.com/office/drawing/2014/main" id="{BEAB6776-60DB-E065-61EF-D6F5AAD71B97}"/>
              </a:ext>
            </a:extLst>
          </p:cNvPr>
          <p:cNvSpPr>
            <a:spLocks noGrp="1"/>
          </p:cNvSpPr>
          <p:nvPr>
            <p:ph type="sldNum" sz="quarter" idx="12"/>
          </p:nvPr>
        </p:nvSpPr>
        <p:spPr/>
        <p:txBody>
          <a:bodyPr/>
          <a:lstStyle>
            <a:lvl1pPr>
              <a:defRPr/>
            </a:lvl1pPr>
          </a:lstStyle>
          <a:p>
            <a:fld id="{F1EF6B0F-8428-4786-A02B-D4708A3958FF}" type="slidenum">
              <a:rPr lang="en-US" altLang="en-US"/>
              <a:pPr/>
              <a:t>‹#›</a:t>
            </a:fld>
            <a:endParaRPr lang="en-US" altLang="en-US"/>
          </a:p>
        </p:txBody>
      </p:sp>
    </p:spTree>
    <p:extLst>
      <p:ext uri="{BB962C8B-B14F-4D97-AF65-F5344CB8AC3E}">
        <p14:creationId xmlns:p14="http://schemas.microsoft.com/office/powerpoint/2010/main" val="2612805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 xmlns:a16="http://schemas.microsoft.com/office/drawing/2014/main" id="{55E4D30B-586C-111B-BE68-25BB3DB090D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 xmlns:a16="http://schemas.microsoft.com/office/drawing/2014/main" id="{66B16F2D-0758-4401-57E0-C0D124296139}"/>
              </a:ext>
            </a:extLst>
          </p:cNvPr>
          <p:cNvSpPr>
            <a:spLocks noGrp="1"/>
          </p:cNvSpPr>
          <p:nvPr>
            <p:ph type="ftr" sz="quarter" idx="11"/>
          </p:nvPr>
        </p:nvSpPr>
        <p:spPr/>
        <p:txBody>
          <a:bodyPr/>
          <a:lstStyle>
            <a:lvl1pPr>
              <a:defRPr/>
            </a:lvl1pPr>
          </a:lstStyle>
          <a:p>
            <a:pPr>
              <a:defRPr/>
            </a:pPr>
            <a:r>
              <a:rPr lang="vi-VN"/>
              <a:t>Hồ Chí Minh - 06/6/2014</a:t>
            </a:r>
            <a:endParaRPr lang="en-US"/>
          </a:p>
        </p:txBody>
      </p:sp>
      <p:sp>
        <p:nvSpPr>
          <p:cNvPr id="7" name="Slide Number Placeholder 5">
            <a:extLst>
              <a:ext uri="{FF2B5EF4-FFF2-40B4-BE49-F238E27FC236}">
                <a16:creationId xmlns="" xmlns:a16="http://schemas.microsoft.com/office/drawing/2014/main" id="{3939787A-7FD5-3317-E40D-45C9CC2D0D69}"/>
              </a:ext>
            </a:extLst>
          </p:cNvPr>
          <p:cNvSpPr>
            <a:spLocks noGrp="1"/>
          </p:cNvSpPr>
          <p:nvPr>
            <p:ph type="sldNum" sz="quarter" idx="12"/>
          </p:nvPr>
        </p:nvSpPr>
        <p:spPr/>
        <p:txBody>
          <a:bodyPr/>
          <a:lstStyle>
            <a:lvl1pPr>
              <a:defRPr/>
            </a:lvl1pPr>
          </a:lstStyle>
          <a:p>
            <a:fld id="{4CF52B51-41DF-4135-8C7D-52150734989A}" type="slidenum">
              <a:rPr lang="en-US" altLang="en-US"/>
              <a:pPr/>
              <a:t>‹#›</a:t>
            </a:fld>
            <a:endParaRPr lang="en-US" altLang="en-US"/>
          </a:p>
        </p:txBody>
      </p:sp>
    </p:spTree>
    <p:extLst>
      <p:ext uri="{BB962C8B-B14F-4D97-AF65-F5344CB8AC3E}">
        <p14:creationId xmlns:p14="http://schemas.microsoft.com/office/powerpoint/2010/main" val="3827574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 xmlns:a16="http://schemas.microsoft.com/office/drawing/2014/main" id="{9720478E-949C-93AE-3B52-B03CCB8EA441}"/>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 xmlns:a16="http://schemas.microsoft.com/office/drawing/2014/main" id="{44272196-C72C-EFB2-CCEA-F5696299F6F1}"/>
              </a:ext>
            </a:extLst>
          </p:cNvPr>
          <p:cNvSpPr>
            <a:spLocks noGrp="1"/>
          </p:cNvSpPr>
          <p:nvPr>
            <p:ph type="ftr" sz="quarter" idx="11"/>
          </p:nvPr>
        </p:nvSpPr>
        <p:spPr/>
        <p:txBody>
          <a:bodyPr/>
          <a:lstStyle>
            <a:lvl1pPr>
              <a:defRPr/>
            </a:lvl1pPr>
          </a:lstStyle>
          <a:p>
            <a:pPr>
              <a:defRPr/>
            </a:pPr>
            <a:r>
              <a:rPr lang="vi-VN"/>
              <a:t>Hồ Chí Minh - 06/6/2014</a:t>
            </a:r>
            <a:endParaRPr lang="en-US"/>
          </a:p>
        </p:txBody>
      </p:sp>
      <p:sp>
        <p:nvSpPr>
          <p:cNvPr id="9" name="Slide Number Placeholder 5">
            <a:extLst>
              <a:ext uri="{FF2B5EF4-FFF2-40B4-BE49-F238E27FC236}">
                <a16:creationId xmlns="" xmlns:a16="http://schemas.microsoft.com/office/drawing/2014/main" id="{0D9F199A-6BEB-6109-2CB8-3C16AF8E2A0B}"/>
              </a:ext>
            </a:extLst>
          </p:cNvPr>
          <p:cNvSpPr>
            <a:spLocks noGrp="1"/>
          </p:cNvSpPr>
          <p:nvPr>
            <p:ph type="sldNum" sz="quarter" idx="12"/>
          </p:nvPr>
        </p:nvSpPr>
        <p:spPr/>
        <p:txBody>
          <a:bodyPr/>
          <a:lstStyle>
            <a:lvl1pPr>
              <a:defRPr/>
            </a:lvl1pPr>
          </a:lstStyle>
          <a:p>
            <a:fld id="{78900F41-4E2C-4634-A8CC-8A9C173E6E55}" type="slidenum">
              <a:rPr lang="en-US" altLang="en-US"/>
              <a:pPr/>
              <a:t>‹#›</a:t>
            </a:fld>
            <a:endParaRPr lang="en-US" altLang="en-US"/>
          </a:p>
        </p:txBody>
      </p:sp>
    </p:spTree>
    <p:extLst>
      <p:ext uri="{BB962C8B-B14F-4D97-AF65-F5344CB8AC3E}">
        <p14:creationId xmlns:p14="http://schemas.microsoft.com/office/powerpoint/2010/main" val="1021530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4515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 xmlns:a16="http://schemas.microsoft.com/office/drawing/2014/main" id="{22EE7B83-E810-FD51-3C17-34166D65AF72}"/>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 xmlns:a16="http://schemas.microsoft.com/office/drawing/2014/main" id="{0290FDCC-4FCE-20C2-0D75-C1297D8E09CB}"/>
              </a:ext>
            </a:extLst>
          </p:cNvPr>
          <p:cNvSpPr>
            <a:spLocks noGrp="1"/>
          </p:cNvSpPr>
          <p:nvPr>
            <p:ph type="ftr" sz="quarter" idx="11"/>
          </p:nvPr>
        </p:nvSpPr>
        <p:spPr/>
        <p:txBody>
          <a:bodyPr/>
          <a:lstStyle>
            <a:lvl1pPr>
              <a:defRPr/>
            </a:lvl1pPr>
          </a:lstStyle>
          <a:p>
            <a:pPr>
              <a:defRPr/>
            </a:pPr>
            <a:r>
              <a:rPr lang="vi-VN"/>
              <a:t>Hồ Chí Minh - 06/6/2014</a:t>
            </a:r>
            <a:endParaRPr lang="en-US"/>
          </a:p>
        </p:txBody>
      </p:sp>
      <p:sp>
        <p:nvSpPr>
          <p:cNvPr id="5" name="Slide Number Placeholder 5">
            <a:extLst>
              <a:ext uri="{FF2B5EF4-FFF2-40B4-BE49-F238E27FC236}">
                <a16:creationId xmlns="" xmlns:a16="http://schemas.microsoft.com/office/drawing/2014/main" id="{73A1497F-BDB6-8EE6-EC1B-44C142E9B7B4}"/>
              </a:ext>
            </a:extLst>
          </p:cNvPr>
          <p:cNvSpPr>
            <a:spLocks noGrp="1"/>
          </p:cNvSpPr>
          <p:nvPr>
            <p:ph type="sldNum" sz="quarter" idx="12"/>
          </p:nvPr>
        </p:nvSpPr>
        <p:spPr/>
        <p:txBody>
          <a:bodyPr/>
          <a:lstStyle>
            <a:lvl1pPr>
              <a:defRPr/>
            </a:lvl1pPr>
          </a:lstStyle>
          <a:p>
            <a:fld id="{D3D6AAFD-7E6E-4F4D-8B08-656C4D077493}" type="slidenum">
              <a:rPr lang="en-US" altLang="en-US"/>
              <a:pPr/>
              <a:t>‹#›</a:t>
            </a:fld>
            <a:endParaRPr lang="en-US" altLang="en-US"/>
          </a:p>
        </p:txBody>
      </p:sp>
    </p:spTree>
    <p:extLst>
      <p:ext uri="{BB962C8B-B14F-4D97-AF65-F5344CB8AC3E}">
        <p14:creationId xmlns:p14="http://schemas.microsoft.com/office/powerpoint/2010/main" val="1546683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3EFFDEB2-3B30-B44F-C14D-97E8670C31C1}"/>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 xmlns:a16="http://schemas.microsoft.com/office/drawing/2014/main" id="{0DDEE595-DBF0-3156-E60B-670D03FA1C20}"/>
              </a:ext>
            </a:extLst>
          </p:cNvPr>
          <p:cNvSpPr>
            <a:spLocks noGrp="1"/>
          </p:cNvSpPr>
          <p:nvPr>
            <p:ph type="ftr" sz="quarter" idx="11"/>
          </p:nvPr>
        </p:nvSpPr>
        <p:spPr/>
        <p:txBody>
          <a:bodyPr/>
          <a:lstStyle>
            <a:lvl1pPr>
              <a:defRPr/>
            </a:lvl1pPr>
          </a:lstStyle>
          <a:p>
            <a:pPr>
              <a:defRPr/>
            </a:pPr>
            <a:r>
              <a:rPr lang="vi-VN"/>
              <a:t>Hồ Chí Minh - 06/6/2014</a:t>
            </a:r>
            <a:endParaRPr lang="en-US"/>
          </a:p>
        </p:txBody>
      </p:sp>
      <p:sp>
        <p:nvSpPr>
          <p:cNvPr id="4" name="Slide Number Placeholder 5">
            <a:extLst>
              <a:ext uri="{FF2B5EF4-FFF2-40B4-BE49-F238E27FC236}">
                <a16:creationId xmlns="" xmlns:a16="http://schemas.microsoft.com/office/drawing/2014/main" id="{F111A302-CD8F-ED71-3FB7-1651FA5F6C00}"/>
              </a:ext>
            </a:extLst>
          </p:cNvPr>
          <p:cNvSpPr>
            <a:spLocks noGrp="1"/>
          </p:cNvSpPr>
          <p:nvPr>
            <p:ph type="sldNum" sz="quarter" idx="12"/>
          </p:nvPr>
        </p:nvSpPr>
        <p:spPr/>
        <p:txBody>
          <a:bodyPr/>
          <a:lstStyle>
            <a:lvl1pPr>
              <a:defRPr/>
            </a:lvl1pPr>
          </a:lstStyle>
          <a:p>
            <a:fld id="{AA9A8269-84D9-45D0-AAB9-61E48B66C784}" type="slidenum">
              <a:rPr lang="en-US" altLang="en-US"/>
              <a:pPr/>
              <a:t>‹#›</a:t>
            </a:fld>
            <a:endParaRPr lang="en-US" altLang="en-US"/>
          </a:p>
        </p:txBody>
      </p:sp>
    </p:spTree>
    <p:extLst>
      <p:ext uri="{BB962C8B-B14F-4D97-AF65-F5344CB8AC3E}">
        <p14:creationId xmlns:p14="http://schemas.microsoft.com/office/powerpoint/2010/main" val="31884562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8AC01AC8-AEF0-C3B8-2A6F-310C9C2B5625}"/>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 xmlns:a16="http://schemas.microsoft.com/office/drawing/2014/main" id="{5AD4CAB8-2FAC-535A-5423-5F4CA27E77B3}"/>
              </a:ext>
            </a:extLst>
          </p:cNvPr>
          <p:cNvSpPr>
            <a:spLocks noGrp="1"/>
          </p:cNvSpPr>
          <p:nvPr>
            <p:ph type="ftr" sz="quarter" idx="11"/>
          </p:nvPr>
        </p:nvSpPr>
        <p:spPr/>
        <p:txBody>
          <a:bodyPr/>
          <a:lstStyle>
            <a:lvl1pPr>
              <a:defRPr/>
            </a:lvl1pPr>
          </a:lstStyle>
          <a:p>
            <a:pPr>
              <a:defRPr/>
            </a:pPr>
            <a:r>
              <a:rPr lang="vi-VN"/>
              <a:t>Hồ Chí Minh - 06/6/2014</a:t>
            </a:r>
            <a:endParaRPr lang="en-US"/>
          </a:p>
        </p:txBody>
      </p:sp>
      <p:sp>
        <p:nvSpPr>
          <p:cNvPr id="7" name="Slide Number Placeholder 5">
            <a:extLst>
              <a:ext uri="{FF2B5EF4-FFF2-40B4-BE49-F238E27FC236}">
                <a16:creationId xmlns="" xmlns:a16="http://schemas.microsoft.com/office/drawing/2014/main" id="{EF422828-72DB-2792-B0C9-CD420ADFAE8C}"/>
              </a:ext>
            </a:extLst>
          </p:cNvPr>
          <p:cNvSpPr>
            <a:spLocks noGrp="1"/>
          </p:cNvSpPr>
          <p:nvPr>
            <p:ph type="sldNum" sz="quarter" idx="12"/>
          </p:nvPr>
        </p:nvSpPr>
        <p:spPr/>
        <p:txBody>
          <a:bodyPr/>
          <a:lstStyle>
            <a:lvl1pPr>
              <a:defRPr/>
            </a:lvl1pPr>
          </a:lstStyle>
          <a:p>
            <a:fld id="{3B2A2855-1F75-4BD0-AF7C-67FA8B6588ED}" type="slidenum">
              <a:rPr lang="en-US" altLang="en-US"/>
              <a:pPr/>
              <a:t>‹#›</a:t>
            </a:fld>
            <a:endParaRPr lang="en-US" altLang="en-US"/>
          </a:p>
        </p:txBody>
      </p:sp>
    </p:spTree>
    <p:extLst>
      <p:ext uri="{BB962C8B-B14F-4D97-AF65-F5344CB8AC3E}">
        <p14:creationId xmlns:p14="http://schemas.microsoft.com/office/powerpoint/2010/main" val="30789310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76FBA5EF-E9A4-D3CC-A88D-E11AEB4E278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 xmlns:a16="http://schemas.microsoft.com/office/drawing/2014/main" id="{47ECD391-436D-D9AE-ED38-FEF062FFD16B}"/>
              </a:ext>
            </a:extLst>
          </p:cNvPr>
          <p:cNvSpPr>
            <a:spLocks noGrp="1"/>
          </p:cNvSpPr>
          <p:nvPr>
            <p:ph type="ftr" sz="quarter" idx="11"/>
          </p:nvPr>
        </p:nvSpPr>
        <p:spPr/>
        <p:txBody>
          <a:bodyPr/>
          <a:lstStyle>
            <a:lvl1pPr>
              <a:defRPr/>
            </a:lvl1pPr>
          </a:lstStyle>
          <a:p>
            <a:pPr>
              <a:defRPr/>
            </a:pPr>
            <a:r>
              <a:rPr lang="vi-VN"/>
              <a:t>Hồ Chí Minh - 06/6/2014</a:t>
            </a:r>
            <a:endParaRPr lang="en-US"/>
          </a:p>
        </p:txBody>
      </p:sp>
      <p:sp>
        <p:nvSpPr>
          <p:cNvPr id="7" name="Slide Number Placeholder 5">
            <a:extLst>
              <a:ext uri="{FF2B5EF4-FFF2-40B4-BE49-F238E27FC236}">
                <a16:creationId xmlns="" xmlns:a16="http://schemas.microsoft.com/office/drawing/2014/main" id="{508CC07A-2A37-20BE-AF89-BB2CF8901693}"/>
              </a:ext>
            </a:extLst>
          </p:cNvPr>
          <p:cNvSpPr>
            <a:spLocks noGrp="1"/>
          </p:cNvSpPr>
          <p:nvPr>
            <p:ph type="sldNum" sz="quarter" idx="12"/>
          </p:nvPr>
        </p:nvSpPr>
        <p:spPr/>
        <p:txBody>
          <a:bodyPr/>
          <a:lstStyle>
            <a:lvl1pPr>
              <a:defRPr/>
            </a:lvl1pPr>
          </a:lstStyle>
          <a:p>
            <a:fld id="{377AFECC-F825-43B8-ADC4-456C301311A9}" type="slidenum">
              <a:rPr lang="en-US" altLang="en-US"/>
              <a:pPr/>
              <a:t>‹#›</a:t>
            </a:fld>
            <a:endParaRPr lang="en-US" altLang="en-US"/>
          </a:p>
        </p:txBody>
      </p:sp>
    </p:spTree>
    <p:extLst>
      <p:ext uri="{BB962C8B-B14F-4D97-AF65-F5344CB8AC3E}">
        <p14:creationId xmlns:p14="http://schemas.microsoft.com/office/powerpoint/2010/main" val="33296264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A646A22-7B3A-8B9C-686E-B688E0961CC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7E2969DF-5375-FD59-746B-97797E15BC4B}"/>
              </a:ext>
            </a:extLst>
          </p:cNvPr>
          <p:cNvSpPr>
            <a:spLocks noGrp="1"/>
          </p:cNvSpPr>
          <p:nvPr>
            <p:ph type="ftr" sz="quarter" idx="11"/>
          </p:nvPr>
        </p:nvSpPr>
        <p:spPr/>
        <p:txBody>
          <a:bodyPr/>
          <a:lstStyle>
            <a:lvl1pPr>
              <a:defRPr/>
            </a:lvl1pPr>
          </a:lstStyle>
          <a:p>
            <a:pPr>
              <a:defRPr/>
            </a:pPr>
            <a:r>
              <a:rPr lang="vi-VN"/>
              <a:t>Hồ Chí Minh - 06/6/2014</a:t>
            </a:r>
            <a:endParaRPr lang="en-US"/>
          </a:p>
        </p:txBody>
      </p:sp>
      <p:sp>
        <p:nvSpPr>
          <p:cNvPr id="6" name="Slide Number Placeholder 5">
            <a:extLst>
              <a:ext uri="{FF2B5EF4-FFF2-40B4-BE49-F238E27FC236}">
                <a16:creationId xmlns="" xmlns:a16="http://schemas.microsoft.com/office/drawing/2014/main" id="{4C6DBD63-549E-B911-35D7-70F930775BA4}"/>
              </a:ext>
            </a:extLst>
          </p:cNvPr>
          <p:cNvSpPr>
            <a:spLocks noGrp="1"/>
          </p:cNvSpPr>
          <p:nvPr>
            <p:ph type="sldNum" sz="quarter" idx="12"/>
          </p:nvPr>
        </p:nvSpPr>
        <p:spPr/>
        <p:txBody>
          <a:bodyPr/>
          <a:lstStyle>
            <a:lvl1pPr>
              <a:defRPr/>
            </a:lvl1pPr>
          </a:lstStyle>
          <a:p>
            <a:fld id="{111BD257-8BFE-486D-A22E-DBDEBD298868}" type="slidenum">
              <a:rPr lang="en-US" altLang="en-US"/>
              <a:pPr/>
              <a:t>‹#›</a:t>
            </a:fld>
            <a:endParaRPr lang="en-US" altLang="en-US"/>
          </a:p>
        </p:txBody>
      </p:sp>
    </p:spTree>
    <p:extLst>
      <p:ext uri="{BB962C8B-B14F-4D97-AF65-F5344CB8AC3E}">
        <p14:creationId xmlns:p14="http://schemas.microsoft.com/office/powerpoint/2010/main" val="25683747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F68F0A3-B4B7-216B-6D03-44169169815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D2738730-8A04-68EE-082D-404FBD518204}"/>
              </a:ext>
            </a:extLst>
          </p:cNvPr>
          <p:cNvSpPr>
            <a:spLocks noGrp="1"/>
          </p:cNvSpPr>
          <p:nvPr>
            <p:ph type="ftr" sz="quarter" idx="11"/>
          </p:nvPr>
        </p:nvSpPr>
        <p:spPr/>
        <p:txBody>
          <a:bodyPr/>
          <a:lstStyle>
            <a:lvl1pPr>
              <a:defRPr/>
            </a:lvl1pPr>
          </a:lstStyle>
          <a:p>
            <a:pPr>
              <a:defRPr/>
            </a:pPr>
            <a:r>
              <a:rPr lang="vi-VN"/>
              <a:t>Hồ Chí Minh - 06/6/2014</a:t>
            </a:r>
            <a:endParaRPr lang="en-US"/>
          </a:p>
        </p:txBody>
      </p:sp>
      <p:sp>
        <p:nvSpPr>
          <p:cNvPr id="6" name="Slide Number Placeholder 5">
            <a:extLst>
              <a:ext uri="{FF2B5EF4-FFF2-40B4-BE49-F238E27FC236}">
                <a16:creationId xmlns="" xmlns:a16="http://schemas.microsoft.com/office/drawing/2014/main" id="{13C726C6-9A09-28B7-9C9D-A36132DF6F2F}"/>
              </a:ext>
            </a:extLst>
          </p:cNvPr>
          <p:cNvSpPr>
            <a:spLocks noGrp="1"/>
          </p:cNvSpPr>
          <p:nvPr>
            <p:ph type="sldNum" sz="quarter" idx="12"/>
          </p:nvPr>
        </p:nvSpPr>
        <p:spPr/>
        <p:txBody>
          <a:bodyPr/>
          <a:lstStyle>
            <a:lvl1pPr>
              <a:defRPr/>
            </a:lvl1pPr>
          </a:lstStyle>
          <a:p>
            <a:fld id="{1B609DA5-2F7A-430E-95C5-1B58DF130B48}" type="slidenum">
              <a:rPr lang="en-US" altLang="en-US"/>
              <a:pPr/>
              <a:t>‹#›</a:t>
            </a:fld>
            <a:endParaRPr lang="en-US" altLang="en-US"/>
          </a:p>
        </p:txBody>
      </p:sp>
    </p:spTree>
    <p:extLst>
      <p:ext uri="{BB962C8B-B14F-4D97-AF65-F5344CB8AC3E}">
        <p14:creationId xmlns:p14="http://schemas.microsoft.com/office/powerpoint/2010/main" val="1686784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328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3981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731685" y="1538288"/>
            <a:ext cx="4008967"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943851" y="1538288"/>
            <a:ext cx="4008967"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9200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8351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98425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5746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17176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4" descr="circle2">
            <a:extLst>
              <a:ext uri="{FF2B5EF4-FFF2-40B4-BE49-F238E27FC236}">
                <a16:creationId xmlns="" xmlns:a16="http://schemas.microsoft.com/office/drawing/2014/main" id="{2891AF7C-4A7B-F0E9-84E0-EF80EEA27409}"/>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3890964"/>
            <a:ext cx="508000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 xmlns:a16="http://schemas.microsoft.com/office/drawing/2014/main" id="{7113272C-A4A3-3F1B-EE04-AD553663315D}"/>
              </a:ext>
            </a:extLst>
          </p:cNvPr>
          <p:cNvSpPr>
            <a:spLocks noGrp="1" noChangeArrowheads="1"/>
          </p:cNvSpPr>
          <p:nvPr>
            <p:ph type="body" idx="1"/>
          </p:nvPr>
        </p:nvSpPr>
        <p:spPr bwMode="auto">
          <a:xfrm>
            <a:off x="5323418" y="6542088"/>
            <a:ext cx="4447116"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Hồ Chí Minh – 06/11/2015</a:t>
            </a:r>
          </a:p>
        </p:txBody>
      </p:sp>
      <p:sp>
        <p:nvSpPr>
          <p:cNvPr id="1028" name="Rectangle 2">
            <a:extLst>
              <a:ext uri="{FF2B5EF4-FFF2-40B4-BE49-F238E27FC236}">
                <a16:creationId xmlns="" xmlns:a16="http://schemas.microsoft.com/office/drawing/2014/main" id="{FB7040A2-71CF-A74D-B46A-C00040D56172}"/>
              </a:ext>
            </a:extLst>
          </p:cNvPr>
          <p:cNvSpPr>
            <a:spLocks noGrp="1" noChangeArrowheads="1"/>
          </p:cNvSpPr>
          <p:nvPr>
            <p:ph type="title"/>
          </p:nvPr>
        </p:nvSpPr>
        <p:spPr bwMode="auto">
          <a:xfrm>
            <a:off x="2929467" y="327025"/>
            <a:ext cx="9262533" cy="101758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Click to edit Master title style</a:t>
            </a:r>
          </a:p>
        </p:txBody>
      </p:sp>
      <p:sp>
        <p:nvSpPr>
          <p:cNvPr id="1029" name="Text Box 38">
            <a:extLst>
              <a:ext uri="{FF2B5EF4-FFF2-40B4-BE49-F238E27FC236}">
                <a16:creationId xmlns="" xmlns:a16="http://schemas.microsoft.com/office/drawing/2014/main" id="{1C9B882C-80E9-5A30-C208-277BF64E1DE8}"/>
              </a:ext>
            </a:extLst>
          </p:cNvPr>
          <p:cNvSpPr txBox="1">
            <a:spLocks noChangeArrowheads="1"/>
          </p:cNvSpPr>
          <p:nvPr userDrawn="1"/>
        </p:nvSpPr>
        <p:spPr bwMode="auto">
          <a:xfrm>
            <a:off x="436033" y="546101"/>
            <a:ext cx="1524000" cy="581025"/>
          </a:xfrm>
          <a:prstGeom prst="rect">
            <a:avLst/>
          </a:prstGeom>
          <a:noFill/>
          <a:ln>
            <a:noFill/>
          </a:ln>
        </p:spPr>
        <p:txBody>
          <a:bodyPr>
            <a:spAutoFit/>
          </a:bodyPr>
          <a:lstStyle/>
          <a:p>
            <a:pPr algn="ctr" eaLnBrk="1" hangingPunct="1">
              <a:spcBef>
                <a:spcPct val="50000"/>
              </a:spcBef>
              <a:defRPr/>
            </a:pPr>
            <a:r>
              <a:rPr lang="en-US" altLang="en-US" sz="1600">
                <a:latin typeface="Arial" charset="0"/>
              </a:rPr>
              <a:t>Comany LOGO</a:t>
            </a:r>
            <a:endParaRPr lang="fr-FR" altLang="en-US" sz="1600">
              <a:latin typeface="Arial" charset="0"/>
            </a:endParaRPr>
          </a:p>
        </p:txBody>
      </p:sp>
    </p:spTree>
  </p:cSld>
  <p:clrMap bg1="lt1" tx1="dk1" bg2="lt2" tx2="dk2" accent1="accent1" accent2="accent2" accent3="accent3" accent4="accent4" accent5="accent5" accent6="accent6" hlink="hlink" folHlink="folHlink"/>
  <p:sldLayoutIdLst>
    <p:sldLayoutId id="2147484000"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 id="2147483986" r:id="rId12"/>
    <p:sldLayoutId id="2147483987" r:id="rId13"/>
    <p:sldLayoutId id="2147483988" r:id="rId14"/>
  </p:sldLayoutIdLst>
  <p:hf hdr="0" dt="0"/>
  <p:txStyles>
    <p:titleStyle>
      <a:lvl1pPr algn="l" rtl="0" eaLnBrk="0" fontAlgn="base" hangingPunct="0">
        <a:spcBef>
          <a:spcPct val="50000"/>
        </a:spcBef>
        <a:spcAft>
          <a:spcPct val="0"/>
        </a:spcAft>
        <a:defRPr sz="2800" b="1">
          <a:solidFill>
            <a:schemeClr val="bg1"/>
          </a:solidFill>
          <a:latin typeface="+mj-lt"/>
          <a:ea typeface="+mj-ea"/>
          <a:cs typeface="+mj-cs"/>
        </a:defRPr>
      </a:lvl1pPr>
      <a:lvl2pPr algn="l" rtl="0" eaLnBrk="0" fontAlgn="base" hangingPunct="0">
        <a:spcBef>
          <a:spcPct val="50000"/>
        </a:spcBef>
        <a:spcAft>
          <a:spcPct val="0"/>
        </a:spcAft>
        <a:defRPr sz="2800" b="1">
          <a:solidFill>
            <a:schemeClr val="bg1"/>
          </a:solidFill>
          <a:latin typeface="Arial" charset="0"/>
        </a:defRPr>
      </a:lvl2pPr>
      <a:lvl3pPr algn="l" rtl="0" eaLnBrk="0" fontAlgn="base" hangingPunct="0">
        <a:spcBef>
          <a:spcPct val="50000"/>
        </a:spcBef>
        <a:spcAft>
          <a:spcPct val="0"/>
        </a:spcAft>
        <a:defRPr sz="2800" b="1">
          <a:solidFill>
            <a:schemeClr val="bg1"/>
          </a:solidFill>
          <a:latin typeface="Arial" charset="0"/>
        </a:defRPr>
      </a:lvl3pPr>
      <a:lvl4pPr algn="l" rtl="0" eaLnBrk="0" fontAlgn="base" hangingPunct="0">
        <a:spcBef>
          <a:spcPct val="50000"/>
        </a:spcBef>
        <a:spcAft>
          <a:spcPct val="0"/>
        </a:spcAft>
        <a:defRPr sz="2800" b="1">
          <a:solidFill>
            <a:schemeClr val="bg1"/>
          </a:solidFill>
          <a:latin typeface="Arial" charset="0"/>
        </a:defRPr>
      </a:lvl4pPr>
      <a:lvl5pPr algn="l" rtl="0" eaLnBrk="0" fontAlgn="base" hangingPunct="0">
        <a:spcBef>
          <a:spcPct val="50000"/>
        </a:spcBef>
        <a:spcAft>
          <a:spcPct val="0"/>
        </a:spcAft>
        <a:defRPr sz="2800" b="1">
          <a:solidFill>
            <a:schemeClr val="bg1"/>
          </a:solidFill>
          <a:latin typeface="Arial" charset="0"/>
        </a:defRPr>
      </a:lvl5pPr>
      <a:lvl6pPr marL="457200" algn="l" rtl="0" fontAlgn="base">
        <a:spcBef>
          <a:spcPct val="50000"/>
        </a:spcBef>
        <a:spcAft>
          <a:spcPct val="0"/>
        </a:spcAft>
        <a:defRPr sz="2800" b="1">
          <a:solidFill>
            <a:schemeClr val="bg1"/>
          </a:solidFill>
          <a:latin typeface="Arial" charset="0"/>
        </a:defRPr>
      </a:lvl6pPr>
      <a:lvl7pPr marL="914400" algn="l" rtl="0" fontAlgn="base">
        <a:spcBef>
          <a:spcPct val="50000"/>
        </a:spcBef>
        <a:spcAft>
          <a:spcPct val="0"/>
        </a:spcAft>
        <a:defRPr sz="2800" b="1">
          <a:solidFill>
            <a:schemeClr val="bg1"/>
          </a:solidFill>
          <a:latin typeface="Arial" charset="0"/>
        </a:defRPr>
      </a:lvl7pPr>
      <a:lvl8pPr marL="1371600" algn="l" rtl="0" fontAlgn="base">
        <a:spcBef>
          <a:spcPct val="50000"/>
        </a:spcBef>
        <a:spcAft>
          <a:spcPct val="0"/>
        </a:spcAft>
        <a:defRPr sz="2800" b="1">
          <a:solidFill>
            <a:schemeClr val="bg1"/>
          </a:solidFill>
          <a:latin typeface="Arial" charset="0"/>
        </a:defRPr>
      </a:lvl8pPr>
      <a:lvl9pPr marL="1828800" algn="l" rtl="0" fontAlgn="base">
        <a:spcBef>
          <a:spcPct val="50000"/>
        </a:spcBef>
        <a:spcAft>
          <a:spcPct val="0"/>
        </a:spcAft>
        <a:defRPr sz="2800" b="1">
          <a:solidFill>
            <a:schemeClr val="bg1"/>
          </a:solidFill>
          <a:latin typeface="Arial" charset="0"/>
        </a:defRPr>
      </a:lvl9pPr>
    </p:titleStyle>
    <p:bodyStyle>
      <a:lvl1pPr marL="342900" indent="-342900" algn="l" rtl="0" eaLnBrk="0" fontAlgn="base" hangingPunct="0">
        <a:spcBef>
          <a:spcPct val="20000"/>
        </a:spcBef>
        <a:spcAft>
          <a:spcPct val="0"/>
        </a:spcAft>
        <a:buClr>
          <a:srgbClr val="99CC00"/>
        </a:buClr>
        <a:buSzPct val="150000"/>
        <a:buChar char="•"/>
        <a:defRPr sz="1400">
          <a:solidFill>
            <a:srgbClr val="003399"/>
          </a:solidFill>
          <a:latin typeface="+mn-lt"/>
          <a:ea typeface="+mn-ea"/>
          <a:cs typeface="+mn-cs"/>
        </a:defRPr>
      </a:lvl1pPr>
      <a:lvl2pPr marL="742950" indent="-285750" algn="l" rtl="0" eaLnBrk="0" fontAlgn="base" hangingPunct="0">
        <a:spcBef>
          <a:spcPct val="20000"/>
        </a:spcBef>
        <a:spcAft>
          <a:spcPct val="0"/>
        </a:spcAft>
        <a:buClr>
          <a:srgbClr val="99CC00"/>
        </a:buClr>
        <a:buSzPct val="150000"/>
        <a:buChar char="•"/>
        <a:defRPr sz="2000">
          <a:solidFill>
            <a:srgbClr val="003399"/>
          </a:solidFill>
          <a:latin typeface="+mn-lt"/>
        </a:defRPr>
      </a:lvl2pPr>
      <a:lvl3pPr marL="1143000" indent="-228600" algn="l" rtl="0" eaLnBrk="0" fontAlgn="base" hangingPunct="0">
        <a:spcBef>
          <a:spcPct val="20000"/>
        </a:spcBef>
        <a:spcAft>
          <a:spcPct val="0"/>
        </a:spcAft>
        <a:buClr>
          <a:srgbClr val="99CC00"/>
        </a:buClr>
        <a:buSzPct val="150000"/>
        <a:buChar char="•"/>
        <a:defRPr sz="2400">
          <a:solidFill>
            <a:srgbClr val="003399"/>
          </a:solidFill>
          <a:latin typeface="+mn-lt"/>
        </a:defRPr>
      </a:lvl3pPr>
      <a:lvl4pPr marL="1600200" indent="-228600" algn="l" rtl="0" eaLnBrk="0" fontAlgn="base" hangingPunct="0">
        <a:spcBef>
          <a:spcPct val="20000"/>
        </a:spcBef>
        <a:spcAft>
          <a:spcPct val="0"/>
        </a:spcAft>
        <a:buClr>
          <a:srgbClr val="99CC00"/>
        </a:buClr>
        <a:buChar char="–"/>
        <a:defRPr sz="1600">
          <a:solidFill>
            <a:srgbClr val="003399"/>
          </a:solidFill>
          <a:latin typeface="+mn-lt"/>
        </a:defRPr>
      </a:lvl4pPr>
      <a:lvl5pPr marL="2057400" indent="-228600" algn="l" rtl="0" eaLnBrk="0" fontAlgn="base" hangingPunct="0">
        <a:spcBef>
          <a:spcPct val="20000"/>
        </a:spcBef>
        <a:spcAft>
          <a:spcPct val="0"/>
        </a:spcAft>
        <a:buClr>
          <a:srgbClr val="99CC00"/>
        </a:buClr>
        <a:buChar char="»"/>
        <a:defRPr sz="1600">
          <a:solidFill>
            <a:srgbClr val="003399"/>
          </a:solidFill>
          <a:latin typeface="+mn-lt"/>
        </a:defRPr>
      </a:lvl5pPr>
      <a:lvl6pPr marL="2514600" indent="-228600" algn="l" rtl="0" fontAlgn="base">
        <a:spcBef>
          <a:spcPct val="20000"/>
        </a:spcBef>
        <a:spcAft>
          <a:spcPct val="0"/>
        </a:spcAft>
        <a:buClr>
          <a:srgbClr val="99CC00"/>
        </a:buClr>
        <a:buChar char="»"/>
        <a:defRPr sz="1600">
          <a:solidFill>
            <a:srgbClr val="003399"/>
          </a:solidFill>
          <a:latin typeface="+mn-lt"/>
        </a:defRPr>
      </a:lvl6pPr>
      <a:lvl7pPr marL="2971800" indent="-228600" algn="l" rtl="0" fontAlgn="base">
        <a:spcBef>
          <a:spcPct val="20000"/>
        </a:spcBef>
        <a:spcAft>
          <a:spcPct val="0"/>
        </a:spcAft>
        <a:buClr>
          <a:srgbClr val="99CC00"/>
        </a:buClr>
        <a:buChar char="»"/>
        <a:defRPr sz="1600">
          <a:solidFill>
            <a:srgbClr val="003399"/>
          </a:solidFill>
          <a:latin typeface="+mn-lt"/>
        </a:defRPr>
      </a:lvl7pPr>
      <a:lvl8pPr marL="3429000" indent="-228600" algn="l" rtl="0" fontAlgn="base">
        <a:spcBef>
          <a:spcPct val="20000"/>
        </a:spcBef>
        <a:spcAft>
          <a:spcPct val="0"/>
        </a:spcAft>
        <a:buClr>
          <a:srgbClr val="99CC00"/>
        </a:buClr>
        <a:buChar char="»"/>
        <a:defRPr sz="1600">
          <a:solidFill>
            <a:srgbClr val="003399"/>
          </a:solidFill>
          <a:latin typeface="+mn-lt"/>
        </a:defRPr>
      </a:lvl8pPr>
      <a:lvl9pPr marL="3886200" indent="-228600" algn="l" rtl="0" fontAlgn="base">
        <a:spcBef>
          <a:spcPct val="20000"/>
        </a:spcBef>
        <a:spcAft>
          <a:spcPct val="0"/>
        </a:spcAft>
        <a:buClr>
          <a:srgbClr val="99CC00"/>
        </a:buClr>
        <a:buChar char="»"/>
        <a:defRPr sz="16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 xmlns:a16="http://schemas.microsoft.com/office/drawing/2014/main" id="{7DCED20E-5725-AFB8-11FA-443556F94DFA}"/>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 xmlns:a16="http://schemas.microsoft.com/office/drawing/2014/main" id="{8A49E8DE-BB14-62CE-5111-4752885AFD7F}"/>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 xmlns:a16="http://schemas.microsoft.com/office/drawing/2014/main" id="{BC09ABA4-F0ED-5541-47DD-D56719538E64}"/>
              </a:ext>
            </a:extLst>
          </p:cNvPr>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charset="0"/>
              </a:defRPr>
            </a:lvl1pPr>
          </a:lstStyle>
          <a:p>
            <a:pPr>
              <a:defRPr/>
            </a:pPr>
            <a:endParaRPr lang="en-US"/>
          </a:p>
        </p:txBody>
      </p:sp>
      <p:sp>
        <p:nvSpPr>
          <p:cNvPr id="5" name="Footer Placeholder 4">
            <a:extLst>
              <a:ext uri="{FF2B5EF4-FFF2-40B4-BE49-F238E27FC236}">
                <a16:creationId xmlns="" xmlns:a16="http://schemas.microsoft.com/office/drawing/2014/main" id="{4FE6B24C-E8DD-1074-D77D-B6118A48A777}"/>
              </a:ext>
            </a:extLst>
          </p:cNvPr>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Arial" charset="0"/>
              </a:defRPr>
            </a:lvl1pPr>
          </a:lstStyle>
          <a:p>
            <a:pPr>
              <a:defRPr/>
            </a:pPr>
            <a:r>
              <a:rPr lang="vi-VN"/>
              <a:t>Hồ Chí Minh - 06/6/2014</a:t>
            </a:r>
            <a:endParaRPr lang="en-US"/>
          </a:p>
        </p:txBody>
      </p:sp>
      <p:sp>
        <p:nvSpPr>
          <p:cNvPr id="6" name="Slide Number Placeholder 5">
            <a:extLst>
              <a:ext uri="{FF2B5EF4-FFF2-40B4-BE49-F238E27FC236}">
                <a16:creationId xmlns="" xmlns:a16="http://schemas.microsoft.com/office/drawing/2014/main" id="{2E599576-C03A-3514-7DAA-3AA5F42DA69D}"/>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230D2B0E-101D-475D-BFD8-9FCCB322779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hyperlink" Target="https://www.statista.com/aboutus/our-research-commitment"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a:extLst>
              <a:ext uri="{FF2B5EF4-FFF2-40B4-BE49-F238E27FC236}">
                <a16:creationId xmlns="" xmlns:a16="http://schemas.microsoft.com/office/drawing/2014/main" id="{5DC224DC-105B-505E-5764-154E52F57195}"/>
              </a:ext>
            </a:extLst>
          </p:cNvPr>
          <p:cNvSpPr txBox="1">
            <a:spLocks noChangeArrowheads="1"/>
          </p:cNvSpPr>
          <p:nvPr/>
        </p:nvSpPr>
        <p:spPr bwMode="auto">
          <a:xfrm>
            <a:off x="1973210" y="1372960"/>
            <a:ext cx="8608105" cy="17047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defRPr>
            </a:lvl1pPr>
            <a:lvl2pPr marL="742950" indent="-285750">
              <a:defRPr sz="1000" b="1">
                <a:solidFill>
                  <a:schemeClr val="bg1"/>
                </a:solidFill>
                <a:latin typeface="Arial" panose="020B0604020202020204" pitchFamily="34" charset="0"/>
              </a:defRPr>
            </a:lvl2pPr>
            <a:lvl3pPr marL="1143000" indent="-228600">
              <a:defRPr sz="1000" b="1">
                <a:solidFill>
                  <a:schemeClr val="bg1"/>
                </a:solidFill>
                <a:latin typeface="Arial" panose="020B0604020202020204" pitchFamily="34" charset="0"/>
              </a:defRPr>
            </a:lvl3pPr>
            <a:lvl4pPr marL="1600200" indent="-228600">
              <a:defRPr sz="1000" b="1">
                <a:solidFill>
                  <a:schemeClr val="bg1"/>
                </a:solidFill>
                <a:latin typeface="Arial" panose="020B0604020202020204" pitchFamily="34" charset="0"/>
              </a:defRPr>
            </a:lvl4pPr>
            <a:lvl5pPr marL="2057400" indent="-228600">
              <a:defRPr sz="1000" b="1">
                <a:solidFill>
                  <a:schemeClr val="bg1"/>
                </a:solidFill>
                <a:latin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defRPr>
            </a:lvl9pPr>
          </a:lstStyle>
          <a:p>
            <a:pPr algn="ctr" eaLnBrk="1" hangingPunct="1">
              <a:spcBef>
                <a:spcPts val="600"/>
              </a:spcBef>
            </a:pPr>
            <a:r>
              <a:rPr lang="vi-VN" altLang="en-US" sz="3200" dirty="0">
                <a:solidFill>
                  <a:schemeClr val="tx1"/>
                </a:solidFill>
                <a:latin typeface="Times New Roman" panose="02020603050405020304" pitchFamily="18" charset="0"/>
                <a:cs typeface="Times New Roman" panose="02020603050405020304" pitchFamily="18" charset="0"/>
              </a:rPr>
              <a:t>Vai trò của doanh nghiệp công nghệ số </a:t>
            </a:r>
            <a:endParaRPr lang="en-US" altLang="en-US" sz="3200" dirty="0" smtClean="0">
              <a:solidFill>
                <a:schemeClr val="tx1"/>
              </a:solidFill>
              <a:latin typeface="Times New Roman" panose="02020603050405020304" pitchFamily="18" charset="0"/>
              <a:cs typeface="Times New Roman" panose="02020603050405020304" pitchFamily="18" charset="0"/>
            </a:endParaRPr>
          </a:p>
          <a:p>
            <a:pPr algn="ctr" eaLnBrk="1" hangingPunct="1">
              <a:spcBef>
                <a:spcPts val="600"/>
              </a:spcBef>
            </a:pPr>
            <a:r>
              <a:rPr lang="vi-VN" altLang="en-US" sz="3200" dirty="0" smtClean="0">
                <a:solidFill>
                  <a:schemeClr val="tx1"/>
                </a:solidFill>
                <a:latin typeface="Times New Roman" panose="02020603050405020304" pitchFamily="18" charset="0"/>
                <a:cs typeface="Times New Roman" panose="02020603050405020304" pitchFamily="18" charset="0"/>
              </a:rPr>
              <a:t>thúc </a:t>
            </a:r>
            <a:r>
              <a:rPr lang="vi-VN" altLang="en-US" sz="3200" dirty="0">
                <a:solidFill>
                  <a:schemeClr val="tx1"/>
                </a:solidFill>
                <a:latin typeface="Times New Roman" panose="02020603050405020304" pitchFamily="18" charset="0"/>
                <a:cs typeface="Times New Roman" panose="02020603050405020304" pitchFamily="18" charset="0"/>
              </a:rPr>
              <a:t>đẩy phát triển </a:t>
            </a:r>
            <a:r>
              <a:rPr lang="en-US" altLang="en-US" sz="3200" dirty="0" err="1" smtClean="0">
                <a:solidFill>
                  <a:schemeClr val="tx1"/>
                </a:solidFill>
                <a:latin typeface="Times New Roman" panose="02020603050405020304" pitchFamily="18" charset="0"/>
                <a:cs typeface="Times New Roman" panose="02020603050405020304" pitchFamily="18" charset="0"/>
              </a:rPr>
              <a:t>thanh</a:t>
            </a:r>
            <a:r>
              <a:rPr lang="en-US" altLang="en-US" sz="3200" dirty="0" smtClean="0">
                <a:solidFill>
                  <a:schemeClr val="tx1"/>
                </a:solidFill>
                <a:latin typeface="Times New Roman" panose="02020603050405020304" pitchFamily="18" charset="0"/>
                <a:cs typeface="Times New Roman" panose="02020603050405020304" pitchFamily="18" charset="0"/>
              </a:rPr>
              <a:t> </a:t>
            </a:r>
            <a:r>
              <a:rPr lang="en-US" altLang="en-US" sz="3200" dirty="0" err="1" smtClean="0">
                <a:solidFill>
                  <a:schemeClr val="tx1"/>
                </a:solidFill>
                <a:latin typeface="Times New Roman" panose="02020603050405020304" pitchFamily="18" charset="0"/>
                <a:cs typeface="Times New Roman" panose="02020603050405020304" pitchFamily="18" charset="0"/>
              </a:rPr>
              <a:t>toán</a:t>
            </a:r>
            <a:r>
              <a:rPr lang="en-US" altLang="en-US" sz="3200" dirty="0" smtClean="0">
                <a:solidFill>
                  <a:schemeClr val="tx1"/>
                </a:solidFill>
                <a:latin typeface="Times New Roman" panose="02020603050405020304" pitchFamily="18" charset="0"/>
                <a:cs typeface="Times New Roman" panose="02020603050405020304" pitchFamily="18" charset="0"/>
              </a:rPr>
              <a:t> </a:t>
            </a:r>
            <a:r>
              <a:rPr lang="en-US" altLang="en-US" sz="3200" dirty="0" err="1" smtClean="0">
                <a:solidFill>
                  <a:schemeClr val="tx1"/>
                </a:solidFill>
                <a:latin typeface="Times New Roman" panose="02020603050405020304" pitchFamily="18" charset="0"/>
                <a:cs typeface="Times New Roman" panose="02020603050405020304" pitchFamily="18" charset="0"/>
              </a:rPr>
              <a:t>số</a:t>
            </a:r>
            <a:endParaRPr lang="en-US" altLang="en-US" sz="32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Thanh toán không dùng tiền mặt: Nhiều lợi ích cho khách hàng - Tạp chí điện  tử VnMedia - Thông tin Kinh tế và Công nghệ"/>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485016"/>
            <a:ext cx="12192000" cy="4383989"/>
          </a:xfrm>
          <a:prstGeom prst="rect">
            <a:avLst/>
          </a:prstGeom>
          <a:noFill/>
          <a:extLst>
            <a:ext uri="{909E8E84-426E-40DD-AFC4-6F175D3DCCD1}">
              <a14:hiddenFill xmlns:a14="http://schemas.microsoft.com/office/drawing/2010/main">
                <a:solidFill>
                  <a:srgbClr val="FFFFFF"/>
                </a:solidFill>
              </a14:hiddenFill>
            </a:ext>
          </a:extLst>
        </p:spPr>
      </p:pic>
      <p:sp>
        <p:nvSpPr>
          <p:cNvPr id="4100" name="Rectangle 7">
            <a:extLst>
              <a:ext uri="{FF2B5EF4-FFF2-40B4-BE49-F238E27FC236}">
                <a16:creationId xmlns="" xmlns:a16="http://schemas.microsoft.com/office/drawing/2014/main" id="{BC18C147-6428-B45E-7E5A-200750912985}"/>
              </a:ext>
            </a:extLst>
          </p:cNvPr>
          <p:cNvSpPr>
            <a:spLocks noChangeArrowheads="1"/>
          </p:cNvSpPr>
          <p:nvPr/>
        </p:nvSpPr>
        <p:spPr bwMode="auto">
          <a:xfrm>
            <a:off x="4694526" y="6179388"/>
            <a:ext cx="31654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defRPr>
            </a:lvl1pPr>
            <a:lvl2pPr marL="742950" indent="-285750">
              <a:defRPr sz="1000" b="1">
                <a:solidFill>
                  <a:schemeClr val="bg1"/>
                </a:solidFill>
                <a:latin typeface="Arial" panose="020B0604020202020204" pitchFamily="34" charset="0"/>
              </a:defRPr>
            </a:lvl2pPr>
            <a:lvl3pPr marL="1143000" indent="-228600">
              <a:defRPr sz="1000" b="1">
                <a:solidFill>
                  <a:schemeClr val="bg1"/>
                </a:solidFill>
                <a:latin typeface="Arial" panose="020B0604020202020204" pitchFamily="34" charset="0"/>
              </a:defRPr>
            </a:lvl3pPr>
            <a:lvl4pPr marL="1600200" indent="-228600">
              <a:defRPr sz="1000" b="1">
                <a:solidFill>
                  <a:schemeClr val="bg1"/>
                </a:solidFill>
                <a:latin typeface="Arial" panose="020B0604020202020204" pitchFamily="34" charset="0"/>
              </a:defRPr>
            </a:lvl4pPr>
            <a:lvl5pPr marL="2057400" indent="-228600">
              <a:defRPr sz="1000" b="1">
                <a:solidFill>
                  <a:schemeClr val="bg1"/>
                </a:solidFill>
                <a:latin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defRPr>
            </a:lvl9pPr>
          </a:lstStyle>
          <a:p>
            <a:pPr algn="ctr" eaLnBrk="1" hangingPunct="1">
              <a:lnSpc>
                <a:spcPct val="80000"/>
              </a:lnSpc>
              <a:spcBef>
                <a:spcPct val="20000"/>
              </a:spcBef>
              <a:buClr>
                <a:schemeClr val="hlink"/>
              </a:buClr>
              <a:buFont typeface="Wingdings" panose="05000000000000000000" pitchFamily="2" charset="2"/>
              <a:buNone/>
            </a:pPr>
            <a:r>
              <a:rPr lang="en-US" altLang="en-US" sz="1800" dirty="0" err="1" smtClean="0">
                <a:solidFill>
                  <a:schemeClr val="tx1"/>
                </a:solidFill>
                <a:cs typeface="Times New Roman" panose="02020603050405020304" pitchFamily="18" charset="0"/>
              </a:rPr>
              <a:t>Buôn</a:t>
            </a:r>
            <a:r>
              <a:rPr lang="en-US" altLang="en-US" sz="1800" dirty="0" smtClean="0">
                <a:solidFill>
                  <a:schemeClr val="tx1"/>
                </a:solidFill>
                <a:cs typeface="Times New Roman" panose="02020603050405020304" pitchFamily="18" charset="0"/>
              </a:rPr>
              <a:t> Ma </a:t>
            </a:r>
            <a:r>
              <a:rPr lang="en-US" altLang="en-US" sz="1800" dirty="0" err="1" smtClean="0">
                <a:solidFill>
                  <a:schemeClr val="tx1"/>
                </a:solidFill>
                <a:cs typeface="Times New Roman" panose="02020603050405020304" pitchFamily="18" charset="0"/>
              </a:rPr>
              <a:t>Thuột</a:t>
            </a:r>
            <a:r>
              <a:rPr lang="en-US" altLang="en-US" sz="1800" dirty="0" smtClean="0">
                <a:solidFill>
                  <a:schemeClr val="tx1"/>
                </a:solidFill>
                <a:cs typeface="Times New Roman" panose="02020603050405020304" pitchFamily="18" charset="0"/>
              </a:rPr>
              <a:t>, 12</a:t>
            </a:r>
            <a:r>
              <a:rPr lang="vi-VN" altLang="en-US" sz="1800" dirty="0" smtClean="0">
                <a:solidFill>
                  <a:schemeClr val="tx1"/>
                </a:solidFill>
                <a:cs typeface="Times New Roman" panose="02020603050405020304" pitchFamily="18" charset="0"/>
              </a:rPr>
              <a:t>/</a:t>
            </a:r>
            <a:r>
              <a:rPr lang="en-US" altLang="en-US" sz="1800" dirty="0" smtClean="0">
                <a:solidFill>
                  <a:schemeClr val="tx1"/>
                </a:solidFill>
                <a:cs typeface="Times New Roman" panose="02020603050405020304" pitchFamily="18" charset="0"/>
              </a:rPr>
              <a:t>10/</a:t>
            </a:r>
            <a:r>
              <a:rPr lang="vi-VN" altLang="en-US" sz="1800" dirty="0">
                <a:solidFill>
                  <a:schemeClr val="tx1"/>
                </a:solidFill>
                <a:cs typeface="Times New Roman" panose="02020603050405020304" pitchFamily="18" charset="0"/>
              </a:rPr>
              <a:t>2023</a:t>
            </a:r>
            <a:r>
              <a:rPr lang="en-US" altLang="en-US" sz="2800" dirty="0">
                <a:solidFill>
                  <a:schemeClr val="tx1"/>
                </a:solidFill>
                <a:cs typeface="Times New Roman" panose="02020603050405020304" pitchFamily="18" charset="0"/>
              </a:rPr>
              <a:t> </a:t>
            </a:r>
            <a:r>
              <a:rPr lang="en-US" altLang="en-US" sz="2800" i="1" dirty="0">
                <a:solidFill>
                  <a:schemeClr val="tx1"/>
                </a:solidFill>
                <a:latin typeface=".VnTime" pitchFamily="34" charset="0"/>
              </a:rPr>
              <a:t>                                                            </a:t>
            </a:r>
          </a:p>
        </p:txBody>
      </p:sp>
      <p:sp>
        <p:nvSpPr>
          <p:cNvPr id="8" name="Rectangle 4">
            <a:extLst>
              <a:ext uri="{FF2B5EF4-FFF2-40B4-BE49-F238E27FC236}">
                <a16:creationId xmlns="" xmlns:a16="http://schemas.microsoft.com/office/drawing/2014/main" id="{14C17B6A-F524-5BFD-236D-0DB1C777E0BB}"/>
              </a:ext>
            </a:extLst>
          </p:cNvPr>
          <p:cNvSpPr txBox="1">
            <a:spLocks noChangeArrowheads="1"/>
          </p:cNvSpPr>
          <p:nvPr/>
        </p:nvSpPr>
        <p:spPr bwMode="auto">
          <a:xfrm>
            <a:off x="3135468" y="316707"/>
            <a:ext cx="6283595" cy="990600"/>
          </a:xfrm>
          <a:prstGeom prst="rect">
            <a:avLst/>
          </a:prstGeom>
          <a:solidFill>
            <a:schemeClr val="bg1"/>
          </a:solidFill>
          <a:ln w="9525" algn="ctr">
            <a:noFill/>
            <a:miter lim="800000"/>
            <a:headEnd/>
            <a:tailEnd/>
          </a:ln>
        </p:spPr>
        <p:txBody>
          <a:bodyPr/>
          <a:lstStyle/>
          <a:p>
            <a:pPr algn="ctr" eaLnBrk="1" hangingPunct="1">
              <a:spcBef>
                <a:spcPts val="0"/>
              </a:spcBef>
              <a:defRPr/>
            </a:pPr>
            <a:r>
              <a:rPr lang="en-US" sz="1600" b="0" kern="0" dirty="0">
                <a:solidFill>
                  <a:srgbClr val="003399"/>
                </a:solidFill>
                <a:latin typeface="Times New Roman" pitchFamily="18" charset="0"/>
                <a:ea typeface="+mj-ea"/>
                <a:cs typeface="Times New Roman" pitchFamily="18" charset="0"/>
              </a:rPr>
              <a:t>BỘ THÔNG TIN VÀ TRUYỀN THÔNG</a:t>
            </a:r>
          </a:p>
          <a:p>
            <a:pPr algn="ctr" eaLnBrk="1" hangingPunct="1">
              <a:spcBef>
                <a:spcPts val="0"/>
              </a:spcBef>
              <a:defRPr/>
            </a:pPr>
            <a:r>
              <a:rPr lang="vi-VN" sz="1800" kern="0" dirty="0">
                <a:solidFill>
                  <a:srgbClr val="003399"/>
                </a:solidFill>
                <a:latin typeface="Times New Roman" pitchFamily="18" charset="0"/>
                <a:ea typeface="+mj-ea"/>
                <a:cs typeface="Times New Roman" pitchFamily="18" charset="0"/>
              </a:rPr>
              <a:t>CỤC CÔNG NGHIỆP </a:t>
            </a:r>
            <a:r>
              <a:rPr lang="en-US" sz="1800" kern="0" dirty="0">
                <a:solidFill>
                  <a:srgbClr val="003399"/>
                </a:solidFill>
                <a:latin typeface="Times New Roman" pitchFamily="18" charset="0"/>
                <a:ea typeface="+mj-ea"/>
                <a:cs typeface="Times New Roman" pitchFamily="18" charset="0"/>
              </a:rPr>
              <a:t>CÔNG NGHỆ THÔNG TIN</a:t>
            </a:r>
            <a:r>
              <a:rPr lang="vi-VN" sz="1800" kern="0" dirty="0">
                <a:solidFill>
                  <a:srgbClr val="003399"/>
                </a:solidFill>
                <a:latin typeface="Times New Roman" pitchFamily="18" charset="0"/>
                <a:ea typeface="+mj-ea"/>
                <a:cs typeface="Times New Roman" pitchFamily="18" charset="0"/>
              </a:rPr>
              <a:t> VÀ TRUYỀN THÔNG</a:t>
            </a:r>
            <a:endParaRPr lang="en-US" sz="1800" kern="0" dirty="0">
              <a:solidFill>
                <a:srgbClr val="003399"/>
              </a:solidFill>
              <a:latin typeface="Times New Roman" pitchFamily="18" charset="0"/>
              <a:ea typeface="+mj-ea"/>
              <a:cs typeface="Times New Roman" pitchFamily="18" charset="0"/>
            </a:endParaRPr>
          </a:p>
        </p:txBody>
      </p:sp>
      <p:pic>
        <p:nvPicPr>
          <p:cNvPr id="6" name="Picture 2" descr="Trang chủ - Bộ Thông Tin và Truyền Thông">
            <a:extLst>
              <a:ext uri="{FF2B5EF4-FFF2-40B4-BE49-F238E27FC236}">
                <a16:creationId xmlns="" xmlns:a16="http://schemas.microsoft.com/office/drawing/2014/main" id="{1990627C-8E2E-4EA1-EE12-2844F10CFA7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785" y="198648"/>
            <a:ext cx="838697" cy="8386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 xmlns:a16="http://schemas.microsoft.com/office/drawing/2014/main" id="{E5F0C3C7-93B3-23B0-DFA4-7936F64AC4A9}"/>
              </a:ext>
            </a:extLst>
          </p:cNvPr>
          <p:cNvSpPr txBox="1">
            <a:spLocks noChangeArrowheads="1"/>
          </p:cNvSpPr>
          <p:nvPr/>
        </p:nvSpPr>
        <p:spPr>
          <a:xfrm>
            <a:off x="1742535" y="325167"/>
            <a:ext cx="8695426" cy="563563"/>
          </a:xfrm>
          <a:prstGeom prst="rect">
            <a:avLst/>
          </a:prstGeom>
        </p:spPr>
        <p:txBody>
          <a:bodyPr/>
          <a:lstStyle/>
          <a:p>
            <a:pPr eaLnBrk="1" hangingPunct="1">
              <a:spcBef>
                <a:spcPct val="50000"/>
              </a:spcBef>
              <a:defRPr/>
            </a:pPr>
            <a:r>
              <a:rPr lang="en-US" sz="2800" kern="0" dirty="0" smtClean="0">
                <a:solidFill>
                  <a:schemeClr val="tx1"/>
                </a:solidFill>
                <a:latin typeface="Times New Roman" pitchFamily="18" charset="0"/>
                <a:ea typeface="+mj-ea"/>
                <a:cs typeface="+mj-cs"/>
              </a:rPr>
              <a:t>MỘT SỐ VẤN ĐỀ TRONG SỬ DỤNG TIỀN MẶT </a:t>
            </a:r>
            <a:endParaRPr lang="en-US" sz="2800" kern="0" dirty="0">
              <a:solidFill>
                <a:schemeClr val="tx1"/>
              </a:solidFill>
              <a:latin typeface="Times New Roman" pitchFamily="18" charset="0"/>
              <a:ea typeface="+mj-ea"/>
              <a:cs typeface="+mj-cs"/>
            </a:endParaRPr>
          </a:p>
        </p:txBody>
      </p:sp>
      <p:pic>
        <p:nvPicPr>
          <p:cNvPr id="2" name="Picture 2" descr="Trang chủ - Bộ Thông Tin và Truyền Thông">
            <a:extLst>
              <a:ext uri="{FF2B5EF4-FFF2-40B4-BE49-F238E27FC236}">
                <a16:creationId xmlns="" xmlns:a16="http://schemas.microsoft.com/office/drawing/2014/main" id="{04B56280-3CAE-C98D-21BF-82DE931AD0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865" y="291150"/>
            <a:ext cx="807668" cy="80766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1000664" y="1242204"/>
            <a:ext cx="10179169" cy="5615796"/>
          </a:xfrm>
          <a:prstGeom prst="rect">
            <a:avLst/>
          </a:prstGeom>
        </p:spPr>
      </p:pic>
    </p:spTree>
    <p:extLst>
      <p:ext uri="{BB962C8B-B14F-4D97-AF65-F5344CB8AC3E}">
        <p14:creationId xmlns:p14="http://schemas.microsoft.com/office/powerpoint/2010/main" val="32300566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utoShape 7">
            <a:extLst>
              <a:ext uri="{FF2B5EF4-FFF2-40B4-BE49-F238E27FC236}">
                <a16:creationId xmlns:a16="http://schemas.microsoft.com/office/drawing/2014/main" xmlns="" id="{1B795095-741C-55F7-40E6-0D4E4D088D7B}"/>
              </a:ext>
            </a:extLst>
          </p:cNvPr>
          <p:cNvSpPr>
            <a:spLocks noChangeArrowheads="1"/>
          </p:cNvSpPr>
          <p:nvPr/>
        </p:nvSpPr>
        <p:spPr bwMode="blackWhite">
          <a:xfrm>
            <a:off x="5299427" y="2060798"/>
            <a:ext cx="2253974" cy="541476"/>
          </a:xfrm>
          <a:prstGeom prst="roundRect">
            <a:avLst>
              <a:gd name="adj" fmla="val 9106"/>
            </a:avLst>
          </a:prstGeom>
          <a:solidFill>
            <a:srgbClr val="99CC00"/>
          </a:solidFill>
          <a:ln>
            <a:solidFill>
              <a:schemeClr val="accent2">
                <a:lumMod val="60000"/>
                <a:lumOff val="40000"/>
              </a:schemeClr>
            </a:solidFill>
            <a:headEnd/>
            <a:tailEnd/>
          </a:ln>
        </p:spPr>
        <p:style>
          <a:lnRef idx="2">
            <a:schemeClr val="accent1"/>
          </a:lnRef>
          <a:fillRef idx="1">
            <a:schemeClr val="lt1"/>
          </a:fillRef>
          <a:effectRef idx="0">
            <a:schemeClr val="accent1"/>
          </a:effectRef>
          <a:fontRef idx="minor">
            <a:schemeClr val="dk1"/>
          </a:fontRef>
        </p:style>
        <p:txBody>
          <a:bodyPr tIns="0" bIns="0" anchor="ctr"/>
          <a:lstStyle/>
          <a:p>
            <a:pPr algn="ctr">
              <a:defRPr/>
            </a:pPr>
            <a:r>
              <a:rPr lang="en-US" sz="1600" spc="-20" dirty="0" err="1" smtClean="0">
                <a:solidFill>
                  <a:schemeClr val="tx1"/>
                </a:solidFill>
              </a:rPr>
              <a:t>Ngân</a:t>
            </a:r>
            <a:r>
              <a:rPr lang="en-US" sz="1600" spc="-20" dirty="0" smtClean="0">
                <a:solidFill>
                  <a:schemeClr val="tx1"/>
                </a:solidFill>
              </a:rPr>
              <a:t> </a:t>
            </a:r>
            <a:r>
              <a:rPr lang="en-US" sz="1600" spc="-20" dirty="0" err="1" smtClean="0">
                <a:solidFill>
                  <a:schemeClr val="tx1"/>
                </a:solidFill>
              </a:rPr>
              <a:t>hàng</a:t>
            </a:r>
            <a:r>
              <a:rPr lang="en-US" sz="1600" spc="-20" dirty="0" smtClean="0">
                <a:solidFill>
                  <a:schemeClr val="tx1"/>
                </a:solidFill>
              </a:rPr>
              <a:t> </a:t>
            </a:r>
            <a:r>
              <a:rPr lang="en-US" sz="1600" spc="-20" dirty="0" err="1" smtClean="0">
                <a:solidFill>
                  <a:schemeClr val="tx1"/>
                </a:solidFill>
              </a:rPr>
              <a:t>số</a:t>
            </a:r>
            <a:endParaRPr lang="en-US" sz="1600" spc="-20" dirty="0">
              <a:solidFill>
                <a:schemeClr val="tx1"/>
              </a:solidFill>
            </a:endParaRPr>
          </a:p>
        </p:txBody>
      </p:sp>
      <p:sp>
        <p:nvSpPr>
          <p:cNvPr id="9" name="AutoShape 7">
            <a:extLst>
              <a:ext uri="{FF2B5EF4-FFF2-40B4-BE49-F238E27FC236}">
                <a16:creationId xmlns:a16="http://schemas.microsoft.com/office/drawing/2014/main" xmlns="" id="{734D5DDF-77C1-B18F-5589-A1A0DA85AB3A}"/>
              </a:ext>
            </a:extLst>
          </p:cNvPr>
          <p:cNvSpPr>
            <a:spLocks noChangeArrowheads="1"/>
          </p:cNvSpPr>
          <p:nvPr/>
        </p:nvSpPr>
        <p:spPr bwMode="blackWhite">
          <a:xfrm>
            <a:off x="5447246" y="4425378"/>
            <a:ext cx="2059701" cy="629344"/>
          </a:xfrm>
          <a:prstGeom prst="roundRect">
            <a:avLst>
              <a:gd name="adj" fmla="val 9106"/>
            </a:avLst>
          </a:prstGeom>
          <a:solidFill>
            <a:srgbClr val="00B0F0"/>
          </a:solidFill>
          <a:ln>
            <a:solidFill>
              <a:schemeClr val="accent2">
                <a:lumMod val="60000"/>
                <a:lumOff val="40000"/>
              </a:schemeClr>
            </a:solidFill>
            <a:headEnd/>
            <a:tailEnd/>
          </a:ln>
        </p:spPr>
        <p:style>
          <a:lnRef idx="2">
            <a:schemeClr val="accent1"/>
          </a:lnRef>
          <a:fillRef idx="1">
            <a:schemeClr val="lt1"/>
          </a:fillRef>
          <a:effectRef idx="0">
            <a:schemeClr val="accent1"/>
          </a:effectRef>
          <a:fontRef idx="minor">
            <a:schemeClr val="dk1"/>
          </a:fontRef>
        </p:style>
        <p:txBody>
          <a:bodyPr tIns="0" bIns="0" anchor="ctr"/>
          <a:lstStyle/>
          <a:p>
            <a:pPr algn="ctr">
              <a:defRPr/>
            </a:pPr>
            <a:r>
              <a:rPr lang="en-US" sz="1600" spc="-20" dirty="0" smtClean="0">
                <a:solidFill>
                  <a:schemeClr val="tx1"/>
                </a:solidFill>
              </a:rPr>
              <a:t>Mobile Money</a:t>
            </a:r>
            <a:endParaRPr lang="en-US" sz="1600" spc="-20" dirty="0">
              <a:solidFill>
                <a:srgbClr val="C00000"/>
              </a:solidFill>
            </a:endParaRPr>
          </a:p>
        </p:txBody>
      </p:sp>
      <p:sp>
        <p:nvSpPr>
          <p:cNvPr id="12" name="Right Arrow 11">
            <a:extLst>
              <a:ext uri="{FF2B5EF4-FFF2-40B4-BE49-F238E27FC236}">
                <a16:creationId xmlns:a16="http://schemas.microsoft.com/office/drawing/2014/main" xmlns="" id="{488C2364-D12F-19F9-B4C1-762456CC4CBC}"/>
              </a:ext>
            </a:extLst>
          </p:cNvPr>
          <p:cNvSpPr/>
          <p:nvPr/>
        </p:nvSpPr>
        <p:spPr bwMode="auto">
          <a:xfrm>
            <a:off x="7046729" y="3594370"/>
            <a:ext cx="1346384" cy="855395"/>
          </a:xfrm>
          <a:prstGeom prst="rightArrow">
            <a:avLst/>
          </a:prstGeom>
          <a:solidFill>
            <a:schemeClr val="tx1"/>
          </a:solidFill>
          <a:ln w="9525" cap="flat" cmpd="sng" algn="ctr">
            <a:noFill/>
            <a:prstDash val="solid"/>
            <a:round/>
            <a:headEnd type="none" w="med" len="med"/>
            <a:tailEnd type="none" w="med" len="med"/>
          </a:ln>
          <a:effectLst/>
        </p:spPr>
        <p:txBody>
          <a:bodyPr/>
          <a:lstStyle/>
          <a:p>
            <a:pPr algn="r" eaLnBrk="1" hangingPunct="1">
              <a:defRPr/>
            </a:pPr>
            <a:endParaRPr lang="en-US" dirty="0">
              <a:latin typeface="Arial" charset="0"/>
            </a:endParaRPr>
          </a:p>
        </p:txBody>
      </p:sp>
      <p:sp>
        <p:nvSpPr>
          <p:cNvPr id="13" name="AutoShape 7">
            <a:extLst>
              <a:ext uri="{FF2B5EF4-FFF2-40B4-BE49-F238E27FC236}">
                <a16:creationId xmlns:a16="http://schemas.microsoft.com/office/drawing/2014/main" xmlns="" id="{1B795095-741C-55F7-40E6-0D4E4D088D7B}"/>
              </a:ext>
            </a:extLst>
          </p:cNvPr>
          <p:cNvSpPr>
            <a:spLocks noChangeArrowheads="1"/>
          </p:cNvSpPr>
          <p:nvPr/>
        </p:nvSpPr>
        <p:spPr bwMode="blackWhite">
          <a:xfrm>
            <a:off x="5180247" y="2935138"/>
            <a:ext cx="1948787" cy="478167"/>
          </a:xfrm>
          <a:prstGeom prst="roundRect">
            <a:avLst>
              <a:gd name="adj" fmla="val 9106"/>
            </a:avLst>
          </a:prstGeom>
          <a:solidFill>
            <a:srgbClr val="99CC00"/>
          </a:solidFill>
          <a:ln>
            <a:solidFill>
              <a:schemeClr val="accent2">
                <a:lumMod val="60000"/>
                <a:lumOff val="40000"/>
              </a:schemeClr>
            </a:solidFill>
            <a:headEnd/>
            <a:tailEnd/>
          </a:ln>
        </p:spPr>
        <p:style>
          <a:lnRef idx="2">
            <a:schemeClr val="accent1"/>
          </a:lnRef>
          <a:fillRef idx="1">
            <a:schemeClr val="lt1"/>
          </a:fillRef>
          <a:effectRef idx="0">
            <a:schemeClr val="accent1"/>
          </a:effectRef>
          <a:fontRef idx="minor">
            <a:schemeClr val="dk1"/>
          </a:fontRef>
        </p:style>
        <p:txBody>
          <a:bodyPr tIns="0" bIns="0" anchor="ctr"/>
          <a:lstStyle/>
          <a:p>
            <a:pPr algn="ctr">
              <a:defRPr/>
            </a:pPr>
            <a:r>
              <a:rPr lang="en-US" sz="1600" spc="-20" dirty="0" smtClean="0">
                <a:solidFill>
                  <a:schemeClr val="tx1"/>
                </a:solidFill>
              </a:rPr>
              <a:t>Mobile Banking</a:t>
            </a:r>
            <a:endParaRPr lang="en-US" sz="1600" spc="-20" dirty="0">
              <a:solidFill>
                <a:schemeClr val="tx1"/>
              </a:solidFill>
            </a:endParaRPr>
          </a:p>
        </p:txBody>
      </p:sp>
      <p:sp>
        <p:nvSpPr>
          <p:cNvPr id="14" name="Google Shape;1987;p25"/>
          <p:cNvSpPr/>
          <p:nvPr/>
        </p:nvSpPr>
        <p:spPr>
          <a:xfrm rot="15000614">
            <a:off x="6658410" y="5346878"/>
            <a:ext cx="673039" cy="661119"/>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15" name="Google Shape;1990;p25"/>
          <p:cNvSpPr/>
          <p:nvPr/>
        </p:nvSpPr>
        <p:spPr>
          <a:xfrm rot="15002134">
            <a:off x="7378962" y="5844592"/>
            <a:ext cx="961121" cy="944098"/>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16" name="Google Shape;1991;p25"/>
          <p:cNvSpPr/>
          <p:nvPr/>
        </p:nvSpPr>
        <p:spPr>
          <a:xfrm rot="15002299">
            <a:off x="8084866" y="4895902"/>
            <a:ext cx="418868" cy="411449"/>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17" name="AutoShape 7">
            <a:extLst>
              <a:ext uri="{FF2B5EF4-FFF2-40B4-BE49-F238E27FC236}">
                <a16:creationId xmlns:a16="http://schemas.microsoft.com/office/drawing/2014/main" xmlns="" id="{7EE0484F-E4D9-8DF5-9430-BF840C1CFC54}"/>
              </a:ext>
            </a:extLst>
          </p:cNvPr>
          <p:cNvSpPr>
            <a:spLocks noChangeArrowheads="1"/>
          </p:cNvSpPr>
          <p:nvPr/>
        </p:nvSpPr>
        <p:spPr bwMode="blackWhite">
          <a:xfrm>
            <a:off x="4130544" y="5295263"/>
            <a:ext cx="3949458" cy="652012"/>
          </a:xfrm>
          <a:prstGeom prst="roundRect">
            <a:avLst>
              <a:gd name="adj" fmla="val 9106"/>
            </a:avLst>
          </a:prstGeom>
          <a:solidFill>
            <a:srgbClr val="FFC000"/>
          </a:solidFill>
          <a:ln>
            <a:solidFill>
              <a:schemeClr val="accent2">
                <a:lumMod val="60000"/>
                <a:lumOff val="40000"/>
              </a:schemeClr>
            </a:solidFill>
            <a:headEnd/>
            <a:tailEnd/>
          </a:ln>
        </p:spPr>
        <p:style>
          <a:lnRef idx="2">
            <a:schemeClr val="accent1"/>
          </a:lnRef>
          <a:fillRef idx="1">
            <a:schemeClr val="lt1"/>
          </a:fillRef>
          <a:effectRef idx="0">
            <a:schemeClr val="accent1"/>
          </a:effectRef>
          <a:fontRef idx="minor">
            <a:schemeClr val="dk1"/>
          </a:fontRef>
        </p:style>
        <p:txBody>
          <a:bodyPr tIns="0" bIns="0" anchor="ctr"/>
          <a:lstStyle/>
          <a:p>
            <a:pPr algn="ctr">
              <a:defRPr/>
            </a:pPr>
            <a:r>
              <a:rPr lang="en-US" sz="1600" spc="-20" dirty="0" smtClean="0">
                <a:solidFill>
                  <a:schemeClr val="tx1"/>
                </a:solidFill>
              </a:rPr>
              <a:t>Internet Banking</a:t>
            </a:r>
            <a:endParaRPr lang="en-US" sz="1600" spc="-20" dirty="0">
              <a:solidFill>
                <a:schemeClr val="tx1"/>
              </a:solidFill>
            </a:endParaRPr>
          </a:p>
        </p:txBody>
      </p:sp>
      <p:sp>
        <p:nvSpPr>
          <p:cNvPr id="19" name="Text Box 147">
            <a:extLst>
              <a:ext uri="{FF2B5EF4-FFF2-40B4-BE49-F238E27FC236}">
                <a16:creationId xmlns:a16="http://schemas.microsoft.com/office/drawing/2014/main" xmlns="" id="{B4B19E43-1143-48AB-8A9E-A5B338143221}"/>
              </a:ext>
            </a:extLst>
          </p:cNvPr>
          <p:cNvSpPr txBox="1">
            <a:spLocks noChangeArrowheads="1"/>
          </p:cNvSpPr>
          <p:nvPr/>
        </p:nvSpPr>
        <p:spPr bwMode="auto">
          <a:xfrm>
            <a:off x="3039961" y="412323"/>
            <a:ext cx="708701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b="1">
                <a:solidFill>
                  <a:schemeClr val="bg1"/>
                </a:solidFill>
                <a:latin typeface="Arial" panose="020B0604020202020204" pitchFamily="34" charset="0"/>
              </a:defRPr>
            </a:lvl1pPr>
            <a:lvl2pPr marL="742950" indent="-285750">
              <a:defRPr sz="1000" b="1">
                <a:solidFill>
                  <a:schemeClr val="bg1"/>
                </a:solidFill>
                <a:latin typeface="Arial" panose="020B0604020202020204" pitchFamily="34" charset="0"/>
              </a:defRPr>
            </a:lvl2pPr>
            <a:lvl3pPr marL="1143000" indent="-228600">
              <a:defRPr sz="1000" b="1">
                <a:solidFill>
                  <a:schemeClr val="bg1"/>
                </a:solidFill>
                <a:latin typeface="Arial" panose="020B0604020202020204" pitchFamily="34" charset="0"/>
              </a:defRPr>
            </a:lvl3pPr>
            <a:lvl4pPr marL="1600200" indent="-228600">
              <a:defRPr sz="1000" b="1">
                <a:solidFill>
                  <a:schemeClr val="bg1"/>
                </a:solidFill>
                <a:latin typeface="Arial" panose="020B0604020202020204" pitchFamily="34" charset="0"/>
              </a:defRPr>
            </a:lvl4pPr>
            <a:lvl5pPr marL="2057400" indent="-228600">
              <a:defRPr sz="1000" b="1">
                <a:solidFill>
                  <a:schemeClr val="bg1"/>
                </a:solidFill>
                <a:latin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defRPr>
            </a:lvl9pPr>
          </a:lstStyle>
          <a:p>
            <a:pPr algn="just">
              <a:spcBef>
                <a:spcPts val="1800"/>
              </a:spcBef>
            </a:pPr>
            <a:r>
              <a:rPr lang="en-US" altLang="en-US" sz="2000" dirty="0" err="1" smtClean="0">
                <a:solidFill>
                  <a:schemeClr val="tx1">
                    <a:lumMod val="75000"/>
                  </a:schemeClr>
                </a:solidFill>
                <a:latin typeface="Verdana" panose="020B0604030504040204" pitchFamily="34" charset="0"/>
                <a:ea typeface="Verdana" panose="020B0604030504040204" pitchFamily="34" charset="0"/>
                <a:cs typeface="Tahoma" panose="020B0604030504040204" pitchFamily="34" charset="0"/>
              </a:rPr>
              <a:t>Vai</a:t>
            </a:r>
            <a:r>
              <a:rPr lang="en-US" altLang="en-US" sz="2000" dirty="0" smtClean="0">
                <a:solidFill>
                  <a:schemeClr val="tx1">
                    <a:lumMod val="75000"/>
                  </a:schemeClr>
                </a:solidFill>
                <a:latin typeface="Verdana" panose="020B0604030504040204" pitchFamily="34" charset="0"/>
                <a:ea typeface="Verdana" panose="020B0604030504040204" pitchFamily="34" charset="0"/>
                <a:cs typeface="Tahoma" panose="020B0604030504040204" pitchFamily="34" charset="0"/>
              </a:rPr>
              <a:t> </a:t>
            </a:r>
            <a:r>
              <a:rPr lang="en-US" altLang="en-US" sz="2000" dirty="0" err="1">
                <a:solidFill>
                  <a:schemeClr val="tx1">
                    <a:lumMod val="75000"/>
                  </a:schemeClr>
                </a:solidFill>
                <a:latin typeface="Verdana" panose="020B0604030504040204" pitchFamily="34" charset="0"/>
                <a:ea typeface="Verdana" panose="020B0604030504040204" pitchFamily="34" charset="0"/>
                <a:cs typeface="Tahoma" panose="020B0604030504040204" pitchFamily="34" charset="0"/>
              </a:rPr>
              <a:t>trò</a:t>
            </a:r>
            <a:r>
              <a:rPr lang="en-US" altLang="en-US" sz="2000" dirty="0">
                <a:solidFill>
                  <a:schemeClr val="tx1">
                    <a:lumMod val="75000"/>
                  </a:schemeClr>
                </a:solidFill>
                <a:latin typeface="Verdana" panose="020B0604030504040204" pitchFamily="34" charset="0"/>
                <a:ea typeface="Verdana" panose="020B0604030504040204" pitchFamily="34" charset="0"/>
                <a:cs typeface="Tahoma" panose="020B0604030504040204" pitchFamily="34" charset="0"/>
              </a:rPr>
              <a:t> </a:t>
            </a:r>
            <a:r>
              <a:rPr lang="en-US" altLang="en-US" sz="2000" dirty="0" err="1">
                <a:solidFill>
                  <a:schemeClr val="tx1">
                    <a:lumMod val="75000"/>
                  </a:schemeClr>
                </a:solidFill>
                <a:latin typeface="Verdana" panose="020B0604030504040204" pitchFamily="34" charset="0"/>
                <a:ea typeface="Verdana" panose="020B0604030504040204" pitchFamily="34" charset="0"/>
                <a:cs typeface="Tahoma" panose="020B0604030504040204" pitchFamily="34" charset="0"/>
              </a:rPr>
              <a:t>của</a:t>
            </a:r>
            <a:r>
              <a:rPr lang="en-US" altLang="en-US" sz="2000" dirty="0">
                <a:solidFill>
                  <a:schemeClr val="tx1">
                    <a:lumMod val="75000"/>
                  </a:schemeClr>
                </a:solidFill>
                <a:latin typeface="Verdana" panose="020B0604030504040204" pitchFamily="34" charset="0"/>
                <a:ea typeface="Verdana" panose="020B0604030504040204" pitchFamily="34" charset="0"/>
                <a:cs typeface="Tahoma" panose="020B0604030504040204" pitchFamily="34" charset="0"/>
              </a:rPr>
              <a:t> </a:t>
            </a:r>
            <a:r>
              <a:rPr lang="en-US" altLang="en-US" sz="2000" dirty="0" err="1">
                <a:solidFill>
                  <a:schemeClr val="tx1">
                    <a:lumMod val="75000"/>
                  </a:schemeClr>
                </a:solidFill>
                <a:latin typeface="Verdana" panose="020B0604030504040204" pitchFamily="34" charset="0"/>
                <a:ea typeface="Verdana" panose="020B0604030504040204" pitchFamily="34" charset="0"/>
                <a:cs typeface="Tahoma" panose="020B0604030504040204" pitchFamily="34" charset="0"/>
              </a:rPr>
              <a:t>doanh</a:t>
            </a:r>
            <a:r>
              <a:rPr lang="en-US" altLang="en-US" sz="2000" dirty="0">
                <a:solidFill>
                  <a:schemeClr val="tx1">
                    <a:lumMod val="75000"/>
                  </a:schemeClr>
                </a:solidFill>
                <a:latin typeface="Verdana" panose="020B0604030504040204" pitchFamily="34" charset="0"/>
                <a:ea typeface="Verdana" panose="020B0604030504040204" pitchFamily="34" charset="0"/>
                <a:cs typeface="Tahoma" panose="020B0604030504040204" pitchFamily="34" charset="0"/>
              </a:rPr>
              <a:t> </a:t>
            </a:r>
            <a:r>
              <a:rPr lang="en-US" altLang="en-US" sz="2000" dirty="0" err="1">
                <a:solidFill>
                  <a:schemeClr val="tx1">
                    <a:lumMod val="75000"/>
                  </a:schemeClr>
                </a:solidFill>
                <a:latin typeface="Verdana" panose="020B0604030504040204" pitchFamily="34" charset="0"/>
                <a:ea typeface="Verdana" panose="020B0604030504040204" pitchFamily="34" charset="0"/>
                <a:cs typeface="Tahoma" panose="020B0604030504040204" pitchFamily="34" charset="0"/>
              </a:rPr>
              <a:t>nghiệp</a:t>
            </a:r>
            <a:r>
              <a:rPr lang="en-US" altLang="en-US" sz="2000" dirty="0">
                <a:solidFill>
                  <a:schemeClr val="tx1">
                    <a:lumMod val="75000"/>
                  </a:schemeClr>
                </a:solidFill>
                <a:latin typeface="Verdana" panose="020B0604030504040204" pitchFamily="34" charset="0"/>
                <a:ea typeface="Verdana" panose="020B0604030504040204" pitchFamily="34" charset="0"/>
                <a:cs typeface="Tahoma" panose="020B0604030504040204" pitchFamily="34" charset="0"/>
              </a:rPr>
              <a:t> </a:t>
            </a:r>
            <a:r>
              <a:rPr lang="en-US" altLang="en-US" sz="2000" dirty="0" err="1">
                <a:solidFill>
                  <a:schemeClr val="tx1">
                    <a:lumMod val="75000"/>
                  </a:schemeClr>
                </a:solidFill>
                <a:latin typeface="Verdana" panose="020B0604030504040204" pitchFamily="34" charset="0"/>
                <a:ea typeface="Verdana" panose="020B0604030504040204" pitchFamily="34" charset="0"/>
                <a:cs typeface="Tahoma" panose="020B0604030504040204" pitchFamily="34" charset="0"/>
              </a:rPr>
              <a:t>công</a:t>
            </a:r>
            <a:r>
              <a:rPr lang="en-US" altLang="en-US" sz="2000" dirty="0">
                <a:solidFill>
                  <a:schemeClr val="tx1">
                    <a:lumMod val="75000"/>
                  </a:schemeClr>
                </a:solidFill>
                <a:latin typeface="Verdana" panose="020B0604030504040204" pitchFamily="34" charset="0"/>
                <a:ea typeface="Verdana" panose="020B0604030504040204" pitchFamily="34" charset="0"/>
                <a:cs typeface="Tahoma" panose="020B0604030504040204" pitchFamily="34" charset="0"/>
              </a:rPr>
              <a:t> </a:t>
            </a:r>
            <a:r>
              <a:rPr lang="en-US" altLang="en-US" sz="2000" dirty="0" err="1">
                <a:solidFill>
                  <a:schemeClr val="tx1">
                    <a:lumMod val="75000"/>
                  </a:schemeClr>
                </a:solidFill>
                <a:latin typeface="Verdana" panose="020B0604030504040204" pitchFamily="34" charset="0"/>
                <a:ea typeface="Verdana" panose="020B0604030504040204" pitchFamily="34" charset="0"/>
                <a:cs typeface="Tahoma" panose="020B0604030504040204" pitchFamily="34" charset="0"/>
              </a:rPr>
              <a:t>nghệ</a:t>
            </a:r>
            <a:r>
              <a:rPr lang="en-US" altLang="en-US" sz="2000" dirty="0">
                <a:solidFill>
                  <a:schemeClr val="tx1">
                    <a:lumMod val="75000"/>
                  </a:schemeClr>
                </a:solidFill>
                <a:latin typeface="Verdana" panose="020B0604030504040204" pitchFamily="34" charset="0"/>
                <a:ea typeface="Verdana" panose="020B0604030504040204" pitchFamily="34" charset="0"/>
                <a:cs typeface="Tahoma" panose="020B0604030504040204" pitchFamily="34" charset="0"/>
              </a:rPr>
              <a:t> </a:t>
            </a:r>
            <a:r>
              <a:rPr lang="en-US" altLang="en-US" sz="2000" dirty="0" err="1">
                <a:solidFill>
                  <a:schemeClr val="tx1">
                    <a:lumMod val="75000"/>
                  </a:schemeClr>
                </a:solidFill>
                <a:latin typeface="Verdana" panose="020B0604030504040204" pitchFamily="34" charset="0"/>
                <a:ea typeface="Verdana" panose="020B0604030504040204" pitchFamily="34" charset="0"/>
                <a:cs typeface="Tahoma" panose="020B0604030504040204" pitchFamily="34" charset="0"/>
              </a:rPr>
              <a:t>số</a:t>
            </a:r>
            <a:endParaRPr lang="en-US" altLang="en-US" sz="2000" dirty="0">
              <a:solidFill>
                <a:schemeClr val="tx1">
                  <a:lumMod val="75000"/>
                </a:schemeClr>
              </a:solidFill>
              <a:latin typeface="Times New Roman" panose="02020603050405020304" pitchFamily="18" charset="0"/>
              <a:cs typeface="Times New Roman" panose="02020603050405020304" pitchFamily="18" charset="0"/>
            </a:endParaRPr>
          </a:p>
          <a:p>
            <a:pPr algn="just"/>
            <a:endParaRPr lang="en-US" altLang="en-US" sz="2000" dirty="0">
              <a:solidFill>
                <a:schemeClr val="tx1"/>
              </a:solidFill>
            </a:endParaRPr>
          </a:p>
          <a:p>
            <a:pPr algn="just"/>
            <a:endParaRPr lang="en-US" altLang="en-US" sz="2400" dirty="0">
              <a:solidFill>
                <a:schemeClr val="tx1"/>
              </a:solidFill>
            </a:endParaRPr>
          </a:p>
        </p:txBody>
      </p:sp>
      <p:pic>
        <p:nvPicPr>
          <p:cNvPr id="25" name="Picture 2" descr="https://bizweb.dktcdn.net/100/178/967/files/ezcloud.jpg?v=1607915743232">
            <a:extLst>
              <a:ext uri="{FF2B5EF4-FFF2-40B4-BE49-F238E27FC236}">
                <a16:creationId xmlns:a16="http://schemas.microsoft.com/office/drawing/2014/main" xmlns="" id="{07C264AD-0894-4D45-8532-302309D4A3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465" y="2001328"/>
            <a:ext cx="4637356" cy="3135876"/>
          </a:xfrm>
          <a:prstGeom prst="rect">
            <a:avLst/>
          </a:prstGeom>
          <a:noFill/>
          <a:extLst>
            <a:ext uri="{909E8E84-426E-40DD-AFC4-6F175D3DCCD1}">
              <a14:hiddenFill xmlns:a14="http://schemas.microsoft.com/office/drawing/2010/main">
                <a:solidFill>
                  <a:srgbClr val="FFFFFF"/>
                </a:solidFill>
              </a14:hiddenFill>
            </a:ext>
          </a:extLst>
        </p:spPr>
      </p:pic>
      <p:sp>
        <p:nvSpPr>
          <p:cNvPr id="27" name="AutoShape 7">
            <a:extLst>
              <a:ext uri="{FF2B5EF4-FFF2-40B4-BE49-F238E27FC236}">
                <a16:creationId xmlns:a16="http://schemas.microsoft.com/office/drawing/2014/main" xmlns="" id="{A9A453AC-CC45-47DC-B6E0-A29729BA3FD8}"/>
              </a:ext>
            </a:extLst>
          </p:cNvPr>
          <p:cNvSpPr>
            <a:spLocks noChangeArrowheads="1"/>
          </p:cNvSpPr>
          <p:nvPr/>
        </p:nvSpPr>
        <p:spPr bwMode="blackWhite">
          <a:xfrm>
            <a:off x="5553616" y="3778131"/>
            <a:ext cx="2059702" cy="478167"/>
          </a:xfrm>
          <a:prstGeom prst="roundRect">
            <a:avLst>
              <a:gd name="adj" fmla="val 9106"/>
            </a:avLst>
          </a:prstGeom>
          <a:solidFill>
            <a:schemeClr val="tx1">
              <a:lumMod val="75000"/>
            </a:schemeClr>
          </a:solidFill>
          <a:ln>
            <a:solidFill>
              <a:schemeClr val="accent2">
                <a:lumMod val="60000"/>
                <a:lumOff val="40000"/>
              </a:schemeClr>
            </a:solidFill>
            <a:headEnd/>
            <a:tailEnd/>
          </a:ln>
        </p:spPr>
        <p:style>
          <a:lnRef idx="2">
            <a:schemeClr val="accent1"/>
          </a:lnRef>
          <a:fillRef idx="1">
            <a:schemeClr val="lt1"/>
          </a:fillRef>
          <a:effectRef idx="0">
            <a:schemeClr val="accent1"/>
          </a:effectRef>
          <a:fontRef idx="minor">
            <a:schemeClr val="dk1"/>
          </a:fontRef>
        </p:style>
        <p:txBody>
          <a:bodyPr tIns="0" bIns="0" anchor="ctr"/>
          <a:lstStyle/>
          <a:p>
            <a:pPr algn="ctr">
              <a:defRPr/>
            </a:pPr>
            <a:r>
              <a:rPr lang="en-US" sz="1600" spc="-20" dirty="0" err="1" smtClean="0">
                <a:solidFill>
                  <a:schemeClr val="bg1"/>
                </a:solidFill>
              </a:rPr>
              <a:t>Ví</a:t>
            </a:r>
            <a:r>
              <a:rPr lang="en-US" sz="1600" spc="-20" dirty="0" smtClean="0">
                <a:solidFill>
                  <a:schemeClr val="bg1"/>
                </a:solidFill>
              </a:rPr>
              <a:t> </a:t>
            </a:r>
            <a:r>
              <a:rPr lang="en-US" sz="1600" spc="-20" dirty="0" err="1" smtClean="0">
                <a:solidFill>
                  <a:schemeClr val="bg1"/>
                </a:solidFill>
              </a:rPr>
              <a:t>điện</a:t>
            </a:r>
            <a:r>
              <a:rPr lang="en-US" sz="1600" spc="-20" dirty="0" smtClean="0">
                <a:solidFill>
                  <a:schemeClr val="bg1"/>
                </a:solidFill>
              </a:rPr>
              <a:t> </a:t>
            </a:r>
            <a:r>
              <a:rPr lang="en-US" sz="1600" spc="-20" dirty="0" err="1" smtClean="0">
                <a:solidFill>
                  <a:schemeClr val="bg1"/>
                </a:solidFill>
              </a:rPr>
              <a:t>tử</a:t>
            </a:r>
            <a:endParaRPr lang="en-US" sz="1600" spc="-20" dirty="0">
              <a:solidFill>
                <a:schemeClr val="bg1"/>
              </a:solidFill>
            </a:endParaRPr>
          </a:p>
        </p:txBody>
      </p:sp>
      <p:pic>
        <p:nvPicPr>
          <p:cNvPr id="20" name="Picture 2" descr="Trang chủ - Bộ Thông Tin và Truyền Thông">
            <a:extLst>
              <a:ext uri="{FF2B5EF4-FFF2-40B4-BE49-F238E27FC236}">
                <a16:creationId xmlns="" xmlns:a16="http://schemas.microsoft.com/office/drawing/2014/main" id="{04B56280-3CAE-C98D-21BF-82DE931AD0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865" y="291150"/>
            <a:ext cx="807668" cy="80766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Những điều cần biết trước khi chọn ngành Công Nghệ Tài Chính Fintech - Mien  Dong Innovative Technology Universit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22147" y="1756367"/>
            <a:ext cx="3584425" cy="4115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363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47">
            <a:extLst>
              <a:ext uri="{FF2B5EF4-FFF2-40B4-BE49-F238E27FC236}">
                <a16:creationId xmlns:a16="http://schemas.microsoft.com/office/drawing/2014/main" xmlns="" id="{B4B19E43-1143-48AB-8A9E-A5B338143221}"/>
              </a:ext>
            </a:extLst>
          </p:cNvPr>
          <p:cNvSpPr txBox="1">
            <a:spLocks noChangeArrowheads="1"/>
          </p:cNvSpPr>
          <p:nvPr/>
        </p:nvSpPr>
        <p:spPr bwMode="auto">
          <a:xfrm>
            <a:off x="3039961" y="412323"/>
            <a:ext cx="70870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b="1">
                <a:solidFill>
                  <a:schemeClr val="bg1"/>
                </a:solidFill>
                <a:latin typeface="Arial" panose="020B0604020202020204" pitchFamily="34" charset="0"/>
              </a:defRPr>
            </a:lvl1pPr>
            <a:lvl2pPr marL="742950" indent="-285750">
              <a:defRPr sz="1000" b="1">
                <a:solidFill>
                  <a:schemeClr val="bg1"/>
                </a:solidFill>
                <a:latin typeface="Arial" panose="020B0604020202020204" pitchFamily="34" charset="0"/>
              </a:defRPr>
            </a:lvl2pPr>
            <a:lvl3pPr marL="1143000" indent="-228600">
              <a:defRPr sz="1000" b="1">
                <a:solidFill>
                  <a:schemeClr val="bg1"/>
                </a:solidFill>
                <a:latin typeface="Arial" panose="020B0604020202020204" pitchFamily="34" charset="0"/>
              </a:defRPr>
            </a:lvl3pPr>
            <a:lvl4pPr marL="1600200" indent="-228600">
              <a:defRPr sz="1000" b="1">
                <a:solidFill>
                  <a:schemeClr val="bg1"/>
                </a:solidFill>
                <a:latin typeface="Arial" panose="020B0604020202020204" pitchFamily="34" charset="0"/>
              </a:defRPr>
            </a:lvl4pPr>
            <a:lvl5pPr marL="2057400" indent="-228600">
              <a:defRPr sz="1000" b="1">
                <a:solidFill>
                  <a:schemeClr val="bg1"/>
                </a:solidFill>
                <a:latin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defRPr>
            </a:lvl9pPr>
          </a:lstStyle>
          <a:p>
            <a:pPr algn="just">
              <a:spcBef>
                <a:spcPts val="1800"/>
              </a:spcBef>
            </a:pPr>
            <a:r>
              <a:rPr lang="en-US" altLang="en-US" sz="2000" dirty="0" err="1" smtClean="0">
                <a:solidFill>
                  <a:schemeClr val="tx1">
                    <a:lumMod val="75000"/>
                  </a:schemeClr>
                </a:solidFill>
                <a:latin typeface="Verdana" panose="020B0604030504040204" pitchFamily="34" charset="0"/>
                <a:ea typeface="Verdana" panose="020B0604030504040204" pitchFamily="34" charset="0"/>
                <a:cs typeface="Tahoma" panose="020B0604030504040204" pitchFamily="34" charset="0"/>
              </a:rPr>
              <a:t>Vai</a:t>
            </a:r>
            <a:r>
              <a:rPr lang="en-US" altLang="en-US" sz="2000" dirty="0" smtClean="0">
                <a:solidFill>
                  <a:schemeClr val="tx1">
                    <a:lumMod val="75000"/>
                  </a:schemeClr>
                </a:solidFill>
                <a:latin typeface="Verdana" panose="020B0604030504040204" pitchFamily="34" charset="0"/>
                <a:ea typeface="Verdana" panose="020B0604030504040204" pitchFamily="34" charset="0"/>
                <a:cs typeface="Tahoma" panose="020B0604030504040204" pitchFamily="34" charset="0"/>
              </a:rPr>
              <a:t> </a:t>
            </a:r>
            <a:r>
              <a:rPr lang="en-US" altLang="en-US" sz="2000" dirty="0" err="1">
                <a:solidFill>
                  <a:schemeClr val="tx1">
                    <a:lumMod val="75000"/>
                  </a:schemeClr>
                </a:solidFill>
                <a:latin typeface="Verdana" panose="020B0604030504040204" pitchFamily="34" charset="0"/>
                <a:ea typeface="Verdana" panose="020B0604030504040204" pitchFamily="34" charset="0"/>
                <a:cs typeface="Tahoma" panose="020B0604030504040204" pitchFamily="34" charset="0"/>
              </a:rPr>
              <a:t>trò</a:t>
            </a:r>
            <a:r>
              <a:rPr lang="en-US" altLang="en-US" sz="2000" dirty="0">
                <a:solidFill>
                  <a:schemeClr val="tx1">
                    <a:lumMod val="75000"/>
                  </a:schemeClr>
                </a:solidFill>
                <a:latin typeface="Verdana" panose="020B0604030504040204" pitchFamily="34" charset="0"/>
                <a:ea typeface="Verdana" panose="020B0604030504040204" pitchFamily="34" charset="0"/>
                <a:cs typeface="Tahoma" panose="020B0604030504040204" pitchFamily="34" charset="0"/>
              </a:rPr>
              <a:t> </a:t>
            </a:r>
            <a:r>
              <a:rPr lang="en-US" altLang="en-US" sz="2000" dirty="0" err="1">
                <a:solidFill>
                  <a:schemeClr val="tx1">
                    <a:lumMod val="75000"/>
                  </a:schemeClr>
                </a:solidFill>
                <a:latin typeface="Verdana" panose="020B0604030504040204" pitchFamily="34" charset="0"/>
                <a:ea typeface="Verdana" panose="020B0604030504040204" pitchFamily="34" charset="0"/>
                <a:cs typeface="Tahoma" panose="020B0604030504040204" pitchFamily="34" charset="0"/>
              </a:rPr>
              <a:t>của</a:t>
            </a:r>
            <a:r>
              <a:rPr lang="en-US" altLang="en-US" sz="2000" dirty="0">
                <a:solidFill>
                  <a:schemeClr val="tx1">
                    <a:lumMod val="75000"/>
                  </a:schemeClr>
                </a:solidFill>
                <a:latin typeface="Verdana" panose="020B0604030504040204" pitchFamily="34" charset="0"/>
                <a:ea typeface="Verdana" panose="020B0604030504040204" pitchFamily="34" charset="0"/>
                <a:cs typeface="Tahoma" panose="020B0604030504040204" pitchFamily="34" charset="0"/>
              </a:rPr>
              <a:t> </a:t>
            </a:r>
            <a:r>
              <a:rPr lang="en-US" altLang="en-US" sz="2000" dirty="0" err="1">
                <a:solidFill>
                  <a:schemeClr val="tx1">
                    <a:lumMod val="75000"/>
                  </a:schemeClr>
                </a:solidFill>
                <a:latin typeface="Verdana" panose="020B0604030504040204" pitchFamily="34" charset="0"/>
                <a:ea typeface="Verdana" panose="020B0604030504040204" pitchFamily="34" charset="0"/>
                <a:cs typeface="Tahoma" panose="020B0604030504040204" pitchFamily="34" charset="0"/>
              </a:rPr>
              <a:t>doanh</a:t>
            </a:r>
            <a:r>
              <a:rPr lang="en-US" altLang="en-US" sz="2000" dirty="0">
                <a:solidFill>
                  <a:schemeClr val="tx1">
                    <a:lumMod val="75000"/>
                  </a:schemeClr>
                </a:solidFill>
                <a:latin typeface="Verdana" panose="020B0604030504040204" pitchFamily="34" charset="0"/>
                <a:ea typeface="Verdana" panose="020B0604030504040204" pitchFamily="34" charset="0"/>
                <a:cs typeface="Tahoma" panose="020B0604030504040204" pitchFamily="34" charset="0"/>
              </a:rPr>
              <a:t> </a:t>
            </a:r>
            <a:r>
              <a:rPr lang="en-US" altLang="en-US" sz="2000" dirty="0" err="1">
                <a:solidFill>
                  <a:schemeClr val="tx1">
                    <a:lumMod val="75000"/>
                  </a:schemeClr>
                </a:solidFill>
                <a:latin typeface="Verdana" panose="020B0604030504040204" pitchFamily="34" charset="0"/>
                <a:ea typeface="Verdana" panose="020B0604030504040204" pitchFamily="34" charset="0"/>
                <a:cs typeface="Tahoma" panose="020B0604030504040204" pitchFamily="34" charset="0"/>
              </a:rPr>
              <a:t>nghiệp</a:t>
            </a:r>
            <a:r>
              <a:rPr lang="en-US" altLang="en-US" sz="2000" dirty="0">
                <a:solidFill>
                  <a:schemeClr val="tx1">
                    <a:lumMod val="75000"/>
                  </a:schemeClr>
                </a:solidFill>
                <a:latin typeface="Verdana" panose="020B0604030504040204" pitchFamily="34" charset="0"/>
                <a:ea typeface="Verdana" panose="020B0604030504040204" pitchFamily="34" charset="0"/>
                <a:cs typeface="Tahoma" panose="020B0604030504040204" pitchFamily="34" charset="0"/>
              </a:rPr>
              <a:t> </a:t>
            </a:r>
            <a:r>
              <a:rPr lang="en-US" altLang="en-US" sz="2000" dirty="0" err="1">
                <a:solidFill>
                  <a:schemeClr val="tx1">
                    <a:lumMod val="75000"/>
                  </a:schemeClr>
                </a:solidFill>
                <a:latin typeface="Verdana" panose="020B0604030504040204" pitchFamily="34" charset="0"/>
                <a:ea typeface="Verdana" panose="020B0604030504040204" pitchFamily="34" charset="0"/>
                <a:cs typeface="Tahoma" panose="020B0604030504040204" pitchFamily="34" charset="0"/>
              </a:rPr>
              <a:t>công</a:t>
            </a:r>
            <a:r>
              <a:rPr lang="en-US" altLang="en-US" sz="2000" dirty="0">
                <a:solidFill>
                  <a:schemeClr val="tx1">
                    <a:lumMod val="75000"/>
                  </a:schemeClr>
                </a:solidFill>
                <a:latin typeface="Verdana" panose="020B0604030504040204" pitchFamily="34" charset="0"/>
                <a:ea typeface="Verdana" panose="020B0604030504040204" pitchFamily="34" charset="0"/>
                <a:cs typeface="Tahoma" panose="020B0604030504040204" pitchFamily="34" charset="0"/>
              </a:rPr>
              <a:t> </a:t>
            </a:r>
            <a:r>
              <a:rPr lang="en-US" altLang="en-US" sz="2000" dirty="0" err="1">
                <a:solidFill>
                  <a:schemeClr val="tx1">
                    <a:lumMod val="75000"/>
                  </a:schemeClr>
                </a:solidFill>
                <a:latin typeface="Verdana" panose="020B0604030504040204" pitchFamily="34" charset="0"/>
                <a:ea typeface="Verdana" panose="020B0604030504040204" pitchFamily="34" charset="0"/>
                <a:cs typeface="Tahoma" panose="020B0604030504040204" pitchFamily="34" charset="0"/>
              </a:rPr>
              <a:t>nghệ</a:t>
            </a:r>
            <a:r>
              <a:rPr lang="en-US" altLang="en-US" sz="2000" dirty="0">
                <a:solidFill>
                  <a:schemeClr val="tx1">
                    <a:lumMod val="75000"/>
                  </a:schemeClr>
                </a:solidFill>
                <a:latin typeface="Verdana" panose="020B0604030504040204" pitchFamily="34" charset="0"/>
                <a:ea typeface="Verdana" panose="020B0604030504040204" pitchFamily="34" charset="0"/>
                <a:cs typeface="Tahoma" panose="020B0604030504040204" pitchFamily="34" charset="0"/>
              </a:rPr>
              <a:t> </a:t>
            </a:r>
            <a:r>
              <a:rPr lang="en-US" altLang="en-US" sz="2000" dirty="0" err="1" smtClean="0">
                <a:solidFill>
                  <a:schemeClr val="tx1">
                    <a:lumMod val="75000"/>
                  </a:schemeClr>
                </a:solidFill>
                <a:latin typeface="Verdana" panose="020B0604030504040204" pitchFamily="34" charset="0"/>
                <a:ea typeface="Verdana" panose="020B0604030504040204" pitchFamily="34" charset="0"/>
                <a:cs typeface="Tahoma" panose="020B0604030504040204" pitchFamily="34" charset="0"/>
              </a:rPr>
              <a:t>số</a:t>
            </a:r>
            <a:endParaRPr lang="en-US" altLang="en-US" sz="20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3" name="Text Box 147">
            <a:extLst>
              <a:ext uri="{FF2B5EF4-FFF2-40B4-BE49-F238E27FC236}">
                <a16:creationId xmlns:a16="http://schemas.microsoft.com/office/drawing/2014/main" xmlns="" id="{B4B19E43-1143-48AB-8A9E-A5B338143221}"/>
              </a:ext>
            </a:extLst>
          </p:cNvPr>
          <p:cNvSpPr txBox="1">
            <a:spLocks noChangeArrowheads="1"/>
          </p:cNvSpPr>
          <p:nvPr/>
        </p:nvSpPr>
        <p:spPr bwMode="auto">
          <a:xfrm>
            <a:off x="3039961" y="1265255"/>
            <a:ext cx="833253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b="1">
                <a:solidFill>
                  <a:schemeClr val="bg1"/>
                </a:solidFill>
                <a:latin typeface="Arial" panose="020B0604020202020204" pitchFamily="34" charset="0"/>
              </a:defRPr>
            </a:lvl1pPr>
            <a:lvl2pPr marL="742950" indent="-285750">
              <a:defRPr sz="1000" b="1">
                <a:solidFill>
                  <a:schemeClr val="bg1"/>
                </a:solidFill>
                <a:latin typeface="Arial" panose="020B0604020202020204" pitchFamily="34" charset="0"/>
              </a:defRPr>
            </a:lvl2pPr>
            <a:lvl3pPr marL="1143000" indent="-228600">
              <a:defRPr sz="1000" b="1">
                <a:solidFill>
                  <a:schemeClr val="bg1"/>
                </a:solidFill>
                <a:latin typeface="Arial" panose="020B0604020202020204" pitchFamily="34" charset="0"/>
              </a:defRPr>
            </a:lvl3pPr>
            <a:lvl4pPr marL="1600200" indent="-228600">
              <a:defRPr sz="1000" b="1">
                <a:solidFill>
                  <a:schemeClr val="bg1"/>
                </a:solidFill>
                <a:latin typeface="Arial" panose="020B0604020202020204" pitchFamily="34" charset="0"/>
              </a:defRPr>
            </a:lvl4pPr>
            <a:lvl5pPr marL="2057400" indent="-228600">
              <a:defRPr sz="1000" b="1">
                <a:solidFill>
                  <a:schemeClr val="bg1"/>
                </a:solidFill>
                <a:latin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defRPr>
            </a:lvl9pPr>
          </a:lstStyle>
          <a:p>
            <a:pPr marL="457200" indent="-457200" algn="just">
              <a:spcBef>
                <a:spcPts val="1800"/>
              </a:spcBef>
              <a:buAutoNum type="arabicPeriod"/>
            </a:pPr>
            <a:r>
              <a:rPr lang="en-US" altLang="en-US" sz="2000" dirty="0" err="1" smtClean="0">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Tiếp</a:t>
            </a:r>
            <a:r>
              <a:rPr lang="en-US" altLang="en-US" sz="2000" dirty="0" smtClean="0">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en-US" altLang="en-US" sz="2000" dirty="0" err="1" smtClean="0">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cận</a:t>
            </a:r>
            <a:r>
              <a:rPr lang="en-US" altLang="en-US" sz="2000" dirty="0" smtClean="0">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en-US" altLang="en-US" sz="2000" dirty="0" err="1" smtClean="0">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tức</a:t>
            </a:r>
            <a:r>
              <a:rPr lang="en-US" altLang="en-US" sz="2000" dirty="0" smtClean="0">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en-US" altLang="en-US" sz="2000" dirty="0" err="1" smtClean="0">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thì</a:t>
            </a:r>
            <a:r>
              <a:rPr lang="en-US" altLang="en-US" sz="2000" dirty="0" smtClean="0">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vi-VN" altLang="en-US" sz="2000" dirty="0">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Khả năng của công nghệ có thể mang dịch vụ đến cho mọi người ở bất kỳ nơi nào và chỗ nào họ cần là động lực lớn nhất thúc đẩy tài chính toàn diện đầy đủ</a:t>
            </a:r>
            <a:r>
              <a:rPr lang="vi-VN" altLang="en-US" sz="2000" dirty="0" smtClean="0">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a:t>
            </a:r>
            <a:endParaRPr lang="en-US" altLang="en-US" sz="2000" dirty="0" smtClean="0">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endParaRPr>
          </a:p>
          <a:p>
            <a:pPr marL="457200" indent="-457200" algn="just">
              <a:spcBef>
                <a:spcPts val="1800"/>
              </a:spcBef>
              <a:buAutoNum type="arabicPeriod"/>
            </a:pPr>
            <a:r>
              <a:rPr lang="vi-VN" altLang="en-US" sz="2000" dirty="0">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Chi phí thấp không đáng kể: Với việc cung cấp dịch vụ tài chính hiệu quả hơn, công nghệ có thể giúp dịch vụ trở thành chấp nhận được với cả những khách hàng thu nhập thấp và điều này khiến cho nhiều người sử dụng hơn</a:t>
            </a:r>
            <a:r>
              <a:rPr lang="vi-VN" altLang="en-US" sz="2000" dirty="0" smtClean="0">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a:t>
            </a:r>
            <a:endParaRPr lang="en-US" altLang="en-US" sz="2000" dirty="0" smtClean="0">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endParaRPr>
          </a:p>
          <a:p>
            <a:pPr marL="457200" indent="-457200" algn="just">
              <a:spcBef>
                <a:spcPts val="1800"/>
              </a:spcBef>
              <a:buAutoNum type="arabicPeriod"/>
            </a:pPr>
            <a:r>
              <a:rPr lang="vi-VN" altLang="en-US" sz="2000" dirty="0">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Bảo đảm an toàn: Khi không sử dụng đến tiền mặt, dịch vụ tài chính sẽ trở nên an toàn hơn và minh bạch hơn cho cá nhân, doanh nghiệp và cả Chính phủ</a:t>
            </a:r>
            <a:r>
              <a:rPr lang="vi-VN" altLang="en-US" sz="2000" dirty="0" smtClean="0">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a:t>
            </a:r>
            <a:endParaRPr lang="en-US" altLang="en-US" sz="2000" dirty="0" smtClean="0">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endParaRPr>
          </a:p>
          <a:p>
            <a:pPr algn="just"/>
            <a:endParaRPr lang="en-US" altLang="en-US" sz="2400" dirty="0">
              <a:solidFill>
                <a:schemeClr val="tx1"/>
              </a:solidFill>
            </a:endParaRPr>
          </a:p>
        </p:txBody>
      </p:sp>
      <p:pic>
        <p:nvPicPr>
          <p:cNvPr id="4098" name="Picture 2" descr="Cơ hội vàng cho Fintech trong bối cảnh khó khăn của dịch bệnh Covid-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265255"/>
            <a:ext cx="2884386" cy="34685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rang chủ - Bộ Thông Tin và Truyền Thông">
            <a:extLst>
              <a:ext uri="{FF2B5EF4-FFF2-40B4-BE49-F238E27FC236}">
                <a16:creationId xmlns="" xmlns:a16="http://schemas.microsoft.com/office/drawing/2014/main" id="{04B56280-3CAE-C98D-21BF-82DE931AD0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865" y="291150"/>
            <a:ext cx="807668" cy="807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160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47">
            <a:extLst>
              <a:ext uri="{FF2B5EF4-FFF2-40B4-BE49-F238E27FC236}">
                <a16:creationId xmlns:a16="http://schemas.microsoft.com/office/drawing/2014/main" xmlns="" id="{B4B19E43-1143-48AB-8A9E-A5B338143221}"/>
              </a:ext>
            </a:extLst>
          </p:cNvPr>
          <p:cNvSpPr txBox="1">
            <a:spLocks noChangeArrowheads="1"/>
          </p:cNvSpPr>
          <p:nvPr/>
        </p:nvSpPr>
        <p:spPr bwMode="auto">
          <a:xfrm>
            <a:off x="3039960" y="203306"/>
            <a:ext cx="70870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b="1">
                <a:solidFill>
                  <a:schemeClr val="bg1"/>
                </a:solidFill>
                <a:latin typeface="Arial" panose="020B0604020202020204" pitchFamily="34" charset="0"/>
              </a:defRPr>
            </a:lvl1pPr>
            <a:lvl2pPr marL="742950" indent="-285750">
              <a:defRPr sz="1000" b="1">
                <a:solidFill>
                  <a:schemeClr val="bg1"/>
                </a:solidFill>
                <a:latin typeface="Arial" panose="020B0604020202020204" pitchFamily="34" charset="0"/>
              </a:defRPr>
            </a:lvl2pPr>
            <a:lvl3pPr marL="1143000" indent="-228600">
              <a:defRPr sz="1000" b="1">
                <a:solidFill>
                  <a:schemeClr val="bg1"/>
                </a:solidFill>
                <a:latin typeface="Arial" panose="020B0604020202020204" pitchFamily="34" charset="0"/>
              </a:defRPr>
            </a:lvl3pPr>
            <a:lvl4pPr marL="1600200" indent="-228600">
              <a:defRPr sz="1000" b="1">
                <a:solidFill>
                  <a:schemeClr val="bg1"/>
                </a:solidFill>
                <a:latin typeface="Arial" panose="020B0604020202020204" pitchFamily="34" charset="0"/>
              </a:defRPr>
            </a:lvl4pPr>
            <a:lvl5pPr marL="2057400" indent="-228600">
              <a:defRPr sz="1000" b="1">
                <a:solidFill>
                  <a:schemeClr val="bg1"/>
                </a:solidFill>
                <a:latin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defRPr>
            </a:lvl9pPr>
          </a:lstStyle>
          <a:p>
            <a:pPr algn="just">
              <a:spcBef>
                <a:spcPts val="1800"/>
              </a:spcBef>
            </a:pPr>
            <a:r>
              <a:rPr lang="en-US" altLang="en-US" sz="2000" dirty="0" err="1" smtClean="0">
                <a:solidFill>
                  <a:schemeClr val="tx1">
                    <a:lumMod val="75000"/>
                  </a:schemeClr>
                </a:solidFill>
                <a:latin typeface="Verdana" panose="020B0604030504040204" pitchFamily="34" charset="0"/>
                <a:ea typeface="Verdana" panose="020B0604030504040204" pitchFamily="34" charset="0"/>
                <a:cs typeface="Tahoma" panose="020B0604030504040204" pitchFamily="34" charset="0"/>
              </a:rPr>
              <a:t>Vai</a:t>
            </a:r>
            <a:r>
              <a:rPr lang="en-US" altLang="en-US" sz="2000" dirty="0" smtClean="0">
                <a:solidFill>
                  <a:schemeClr val="tx1">
                    <a:lumMod val="75000"/>
                  </a:schemeClr>
                </a:solidFill>
                <a:latin typeface="Verdana" panose="020B0604030504040204" pitchFamily="34" charset="0"/>
                <a:ea typeface="Verdana" panose="020B0604030504040204" pitchFamily="34" charset="0"/>
                <a:cs typeface="Tahoma" panose="020B0604030504040204" pitchFamily="34" charset="0"/>
              </a:rPr>
              <a:t> </a:t>
            </a:r>
            <a:r>
              <a:rPr lang="en-US" altLang="en-US" sz="2000" dirty="0" err="1">
                <a:solidFill>
                  <a:schemeClr val="tx1">
                    <a:lumMod val="75000"/>
                  </a:schemeClr>
                </a:solidFill>
                <a:latin typeface="Verdana" panose="020B0604030504040204" pitchFamily="34" charset="0"/>
                <a:ea typeface="Verdana" panose="020B0604030504040204" pitchFamily="34" charset="0"/>
                <a:cs typeface="Tahoma" panose="020B0604030504040204" pitchFamily="34" charset="0"/>
              </a:rPr>
              <a:t>trò</a:t>
            </a:r>
            <a:r>
              <a:rPr lang="en-US" altLang="en-US" sz="2000" dirty="0">
                <a:solidFill>
                  <a:schemeClr val="tx1">
                    <a:lumMod val="75000"/>
                  </a:schemeClr>
                </a:solidFill>
                <a:latin typeface="Verdana" panose="020B0604030504040204" pitchFamily="34" charset="0"/>
                <a:ea typeface="Verdana" panose="020B0604030504040204" pitchFamily="34" charset="0"/>
                <a:cs typeface="Tahoma" panose="020B0604030504040204" pitchFamily="34" charset="0"/>
              </a:rPr>
              <a:t> </a:t>
            </a:r>
            <a:r>
              <a:rPr lang="en-US" altLang="en-US" sz="2000" dirty="0" err="1">
                <a:solidFill>
                  <a:schemeClr val="tx1">
                    <a:lumMod val="75000"/>
                  </a:schemeClr>
                </a:solidFill>
                <a:latin typeface="Verdana" panose="020B0604030504040204" pitchFamily="34" charset="0"/>
                <a:ea typeface="Verdana" panose="020B0604030504040204" pitchFamily="34" charset="0"/>
                <a:cs typeface="Tahoma" panose="020B0604030504040204" pitchFamily="34" charset="0"/>
              </a:rPr>
              <a:t>của</a:t>
            </a:r>
            <a:r>
              <a:rPr lang="en-US" altLang="en-US" sz="2000" dirty="0">
                <a:solidFill>
                  <a:schemeClr val="tx1">
                    <a:lumMod val="75000"/>
                  </a:schemeClr>
                </a:solidFill>
                <a:latin typeface="Verdana" panose="020B0604030504040204" pitchFamily="34" charset="0"/>
                <a:ea typeface="Verdana" panose="020B0604030504040204" pitchFamily="34" charset="0"/>
                <a:cs typeface="Tahoma" panose="020B0604030504040204" pitchFamily="34" charset="0"/>
              </a:rPr>
              <a:t> </a:t>
            </a:r>
            <a:r>
              <a:rPr lang="en-US" altLang="en-US" sz="2000" dirty="0" err="1">
                <a:solidFill>
                  <a:schemeClr val="tx1">
                    <a:lumMod val="75000"/>
                  </a:schemeClr>
                </a:solidFill>
                <a:latin typeface="Verdana" panose="020B0604030504040204" pitchFamily="34" charset="0"/>
                <a:ea typeface="Verdana" panose="020B0604030504040204" pitchFamily="34" charset="0"/>
                <a:cs typeface="Tahoma" panose="020B0604030504040204" pitchFamily="34" charset="0"/>
              </a:rPr>
              <a:t>doanh</a:t>
            </a:r>
            <a:r>
              <a:rPr lang="en-US" altLang="en-US" sz="2000" dirty="0">
                <a:solidFill>
                  <a:schemeClr val="tx1">
                    <a:lumMod val="75000"/>
                  </a:schemeClr>
                </a:solidFill>
                <a:latin typeface="Verdana" panose="020B0604030504040204" pitchFamily="34" charset="0"/>
                <a:ea typeface="Verdana" panose="020B0604030504040204" pitchFamily="34" charset="0"/>
                <a:cs typeface="Tahoma" panose="020B0604030504040204" pitchFamily="34" charset="0"/>
              </a:rPr>
              <a:t> </a:t>
            </a:r>
            <a:r>
              <a:rPr lang="en-US" altLang="en-US" sz="2000" dirty="0" err="1">
                <a:solidFill>
                  <a:schemeClr val="tx1">
                    <a:lumMod val="75000"/>
                  </a:schemeClr>
                </a:solidFill>
                <a:latin typeface="Verdana" panose="020B0604030504040204" pitchFamily="34" charset="0"/>
                <a:ea typeface="Verdana" panose="020B0604030504040204" pitchFamily="34" charset="0"/>
                <a:cs typeface="Tahoma" panose="020B0604030504040204" pitchFamily="34" charset="0"/>
              </a:rPr>
              <a:t>nghiệp</a:t>
            </a:r>
            <a:r>
              <a:rPr lang="en-US" altLang="en-US" sz="2000" dirty="0">
                <a:solidFill>
                  <a:schemeClr val="tx1">
                    <a:lumMod val="75000"/>
                  </a:schemeClr>
                </a:solidFill>
                <a:latin typeface="Verdana" panose="020B0604030504040204" pitchFamily="34" charset="0"/>
                <a:ea typeface="Verdana" panose="020B0604030504040204" pitchFamily="34" charset="0"/>
                <a:cs typeface="Tahoma" panose="020B0604030504040204" pitchFamily="34" charset="0"/>
              </a:rPr>
              <a:t> </a:t>
            </a:r>
            <a:r>
              <a:rPr lang="en-US" altLang="en-US" sz="2000" dirty="0" err="1">
                <a:solidFill>
                  <a:schemeClr val="tx1">
                    <a:lumMod val="75000"/>
                  </a:schemeClr>
                </a:solidFill>
                <a:latin typeface="Verdana" panose="020B0604030504040204" pitchFamily="34" charset="0"/>
                <a:ea typeface="Verdana" panose="020B0604030504040204" pitchFamily="34" charset="0"/>
                <a:cs typeface="Tahoma" panose="020B0604030504040204" pitchFamily="34" charset="0"/>
              </a:rPr>
              <a:t>công</a:t>
            </a:r>
            <a:r>
              <a:rPr lang="en-US" altLang="en-US" sz="2000" dirty="0">
                <a:solidFill>
                  <a:schemeClr val="tx1">
                    <a:lumMod val="75000"/>
                  </a:schemeClr>
                </a:solidFill>
                <a:latin typeface="Verdana" panose="020B0604030504040204" pitchFamily="34" charset="0"/>
                <a:ea typeface="Verdana" panose="020B0604030504040204" pitchFamily="34" charset="0"/>
                <a:cs typeface="Tahoma" panose="020B0604030504040204" pitchFamily="34" charset="0"/>
              </a:rPr>
              <a:t> </a:t>
            </a:r>
            <a:r>
              <a:rPr lang="en-US" altLang="en-US" sz="2000" dirty="0" err="1">
                <a:solidFill>
                  <a:schemeClr val="tx1">
                    <a:lumMod val="75000"/>
                  </a:schemeClr>
                </a:solidFill>
                <a:latin typeface="Verdana" panose="020B0604030504040204" pitchFamily="34" charset="0"/>
                <a:ea typeface="Verdana" panose="020B0604030504040204" pitchFamily="34" charset="0"/>
                <a:cs typeface="Tahoma" panose="020B0604030504040204" pitchFamily="34" charset="0"/>
              </a:rPr>
              <a:t>nghệ</a:t>
            </a:r>
            <a:r>
              <a:rPr lang="en-US" altLang="en-US" sz="2000" dirty="0">
                <a:solidFill>
                  <a:schemeClr val="tx1">
                    <a:lumMod val="75000"/>
                  </a:schemeClr>
                </a:solidFill>
                <a:latin typeface="Verdana" panose="020B0604030504040204" pitchFamily="34" charset="0"/>
                <a:ea typeface="Verdana" panose="020B0604030504040204" pitchFamily="34" charset="0"/>
                <a:cs typeface="Tahoma" panose="020B0604030504040204" pitchFamily="34" charset="0"/>
              </a:rPr>
              <a:t> </a:t>
            </a:r>
            <a:r>
              <a:rPr lang="en-US" altLang="en-US" sz="2000" dirty="0" err="1" smtClean="0">
                <a:solidFill>
                  <a:schemeClr val="tx1">
                    <a:lumMod val="75000"/>
                  </a:schemeClr>
                </a:solidFill>
                <a:latin typeface="Verdana" panose="020B0604030504040204" pitchFamily="34" charset="0"/>
                <a:ea typeface="Verdana" panose="020B0604030504040204" pitchFamily="34" charset="0"/>
                <a:cs typeface="Tahoma" panose="020B0604030504040204" pitchFamily="34" charset="0"/>
              </a:rPr>
              <a:t>số</a:t>
            </a:r>
            <a:endParaRPr lang="en-US" altLang="en-US" sz="20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3" name="Text Box 147">
            <a:extLst>
              <a:ext uri="{FF2B5EF4-FFF2-40B4-BE49-F238E27FC236}">
                <a16:creationId xmlns:a16="http://schemas.microsoft.com/office/drawing/2014/main" xmlns="" id="{B4B19E43-1143-48AB-8A9E-A5B338143221}"/>
              </a:ext>
            </a:extLst>
          </p:cNvPr>
          <p:cNvSpPr txBox="1">
            <a:spLocks noChangeArrowheads="1"/>
          </p:cNvSpPr>
          <p:nvPr/>
        </p:nvSpPr>
        <p:spPr bwMode="auto">
          <a:xfrm>
            <a:off x="3039960" y="1265255"/>
            <a:ext cx="9152039" cy="51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b="1">
                <a:solidFill>
                  <a:schemeClr val="bg1"/>
                </a:solidFill>
                <a:latin typeface="Arial" panose="020B0604020202020204" pitchFamily="34" charset="0"/>
              </a:defRPr>
            </a:lvl1pPr>
            <a:lvl2pPr marL="742950" indent="-285750">
              <a:defRPr sz="1000" b="1">
                <a:solidFill>
                  <a:schemeClr val="bg1"/>
                </a:solidFill>
                <a:latin typeface="Arial" panose="020B0604020202020204" pitchFamily="34" charset="0"/>
              </a:defRPr>
            </a:lvl2pPr>
            <a:lvl3pPr marL="1143000" indent="-228600">
              <a:defRPr sz="1000" b="1">
                <a:solidFill>
                  <a:schemeClr val="bg1"/>
                </a:solidFill>
                <a:latin typeface="Arial" panose="020B0604020202020204" pitchFamily="34" charset="0"/>
              </a:defRPr>
            </a:lvl3pPr>
            <a:lvl4pPr marL="1600200" indent="-228600">
              <a:defRPr sz="1000" b="1">
                <a:solidFill>
                  <a:schemeClr val="bg1"/>
                </a:solidFill>
                <a:latin typeface="Arial" panose="020B0604020202020204" pitchFamily="34" charset="0"/>
              </a:defRPr>
            </a:lvl4pPr>
            <a:lvl5pPr marL="2057400" indent="-228600">
              <a:defRPr sz="1000" b="1">
                <a:solidFill>
                  <a:schemeClr val="bg1"/>
                </a:solidFill>
                <a:latin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defRPr>
            </a:lvl9pPr>
          </a:lstStyle>
          <a:p>
            <a:pPr marL="457200" indent="-457200" algn="just">
              <a:spcBef>
                <a:spcPts val="1800"/>
              </a:spcBef>
              <a:buFont typeface="+mj-lt"/>
              <a:buAutoNum type="arabicPeriod" startAt="4"/>
            </a:pPr>
            <a:r>
              <a:rPr lang="vi-VN" altLang="en-US" sz="2000" dirty="0">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Sản phẩm và kênh phân phối đổi mới đa dạng: Những mô hình kinh doanh dựa trên công nghệ có thể mở ra nhiều sản phẩm và phương thức phân phối mới dễ dàng sử dụng và thêm nhiều giá trị gia tăng đối với các sản phẩm truyền thống.</a:t>
            </a:r>
            <a:endParaRPr lang="en-US" altLang="en-US" sz="2000" dirty="0">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endParaRPr>
          </a:p>
          <a:p>
            <a:pPr marL="457200" indent="-457200" algn="just">
              <a:spcBef>
                <a:spcPts val="1800"/>
              </a:spcBef>
              <a:buAutoNum type="arabicPeriod" startAt="4"/>
            </a:pPr>
            <a:r>
              <a:rPr lang="vi-VN" altLang="en-US" sz="2000" dirty="0">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Nâng cao năng suất: Khi sản phẩm được cung cấp thuận tiện hơn, phù hợp hơn với nhu cầu của khách hàng, rõ ràng khách hàng được lợi nhiều hơn với nguồn lực của hộ gia đình và doanh nghiệp không thay đổi</a:t>
            </a:r>
            <a:r>
              <a:rPr lang="vi-VN" altLang="en-US" sz="2000" dirty="0" smtClean="0">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a:t>
            </a:r>
            <a:endParaRPr lang="en-US" altLang="en-US" sz="2000" dirty="0" smtClean="0">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endParaRPr>
          </a:p>
          <a:p>
            <a:pPr marL="457200" indent="-457200" algn="just">
              <a:spcBef>
                <a:spcPts val="1800"/>
              </a:spcBef>
              <a:buFontTx/>
              <a:buAutoNum type="arabicPeriod" startAt="4"/>
            </a:pPr>
            <a:r>
              <a:rPr lang="en-US" altLang="en-US" sz="2000" dirty="0">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Đ</a:t>
            </a:r>
            <a:r>
              <a:rPr lang="vi-VN" altLang="en-US" sz="2000" dirty="0">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ầu tư phát triển công nghệ, lựa chọn giải pháp kỹ thuật, tích hợp kết nối các dịch vụ khác như: viễn thông, y tế, bệnh viện, trường học, điện lực, nước sạch, thuế, hải quan, bảo hiểm, dịch vụ công... ứng dụng nhiều công nghệ mới, hiện đại vào hoạt động thanh toán như: Sử dụng mã phản hồi nhanh (QR Code), công nghệ mã hóa thông tin thẻ, thanh toán phi tiếp xúc, công nghệ mPOS... </a:t>
            </a:r>
            <a:endParaRPr lang="en-US" altLang="en-US" sz="2000" dirty="0">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endParaRPr>
          </a:p>
          <a:p>
            <a:pPr marL="457200" indent="-457200" algn="just">
              <a:spcBef>
                <a:spcPts val="1800"/>
              </a:spcBef>
              <a:buAutoNum type="arabicPeriod" startAt="4"/>
            </a:pPr>
            <a:endParaRPr lang="en-US" altLang="en-US" sz="2000" dirty="0" smtClean="0">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endParaRPr>
          </a:p>
          <a:p>
            <a:pPr algn="just"/>
            <a:endParaRPr lang="en-US" altLang="en-US" sz="2400" dirty="0">
              <a:solidFill>
                <a:schemeClr val="tx1"/>
              </a:solidFill>
            </a:endParaRPr>
          </a:p>
        </p:txBody>
      </p:sp>
      <p:pic>
        <p:nvPicPr>
          <p:cNvPr id="2050" name="Picture 2" descr="Fintech là gì? Fintech có an toàn khô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15" y="1265254"/>
            <a:ext cx="3018946" cy="48077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rang chủ - Bộ Thông Tin và Truyền Thông">
            <a:extLst>
              <a:ext uri="{FF2B5EF4-FFF2-40B4-BE49-F238E27FC236}">
                <a16:creationId xmlns="" xmlns:a16="http://schemas.microsoft.com/office/drawing/2014/main" id="{04B56280-3CAE-C98D-21BF-82DE931AD0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807" y="110069"/>
            <a:ext cx="807668" cy="807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582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iới thiệu">
            <a:extLst>
              <a:ext uri="{FF2B5EF4-FFF2-40B4-BE49-F238E27FC236}">
                <a16:creationId xmlns="" xmlns:a16="http://schemas.microsoft.com/office/drawing/2014/main" id="{7A0341AE-7511-4103-B821-393753E595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21" y="60679"/>
            <a:ext cx="11986953" cy="673664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 xmlns:a16="http://schemas.microsoft.com/office/drawing/2014/main" id="{36A4BD19-2171-481B-839A-C7D8B7D57F8A}"/>
              </a:ext>
            </a:extLst>
          </p:cNvPr>
          <p:cNvCxnSpPr>
            <a:cxnSpLocks/>
          </p:cNvCxnSpPr>
          <p:nvPr/>
        </p:nvCxnSpPr>
        <p:spPr>
          <a:xfrm>
            <a:off x="1524002" y="3785279"/>
            <a:ext cx="21253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E9913003-002E-41E0-AED2-BAE6323ACB8F}"/>
              </a:ext>
            </a:extLst>
          </p:cNvPr>
          <p:cNvCxnSpPr>
            <a:cxnSpLocks/>
          </p:cNvCxnSpPr>
          <p:nvPr/>
        </p:nvCxnSpPr>
        <p:spPr>
          <a:xfrm>
            <a:off x="9906000" y="3785279"/>
            <a:ext cx="76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2" descr="Trang chủ - Bộ Thông Tin và Truyền Thông">
            <a:extLst>
              <a:ext uri="{FF2B5EF4-FFF2-40B4-BE49-F238E27FC236}">
                <a16:creationId xmlns="" xmlns:a16="http://schemas.microsoft.com/office/drawing/2014/main" id="{BD15753C-F0B1-4B69-884B-28B933249E8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380" y="325880"/>
            <a:ext cx="1108659" cy="110865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a:extLst>
              <a:ext uri="{FF2B5EF4-FFF2-40B4-BE49-F238E27FC236}">
                <a16:creationId xmlns="" xmlns:a16="http://schemas.microsoft.com/office/drawing/2014/main" id="{5B355B46-B788-E380-47E7-120D32C6B02D}"/>
              </a:ext>
            </a:extLst>
          </p:cNvPr>
          <p:cNvSpPr txBox="1">
            <a:spLocks noChangeArrowheads="1"/>
          </p:cNvSpPr>
          <p:nvPr/>
        </p:nvSpPr>
        <p:spPr bwMode="auto">
          <a:xfrm>
            <a:off x="3607654" y="3072721"/>
            <a:ext cx="6298346" cy="1097974"/>
          </a:xfrm>
          <a:prstGeom prst="rect">
            <a:avLst/>
          </a:prstGeom>
          <a:solidFill>
            <a:schemeClr val="bg1">
              <a:alpha val="58000"/>
            </a:schemeClr>
          </a:solidFill>
          <a:ln>
            <a:noFill/>
          </a:ln>
        </p:spPr>
        <p:txBody>
          <a:bodyPr/>
          <a:lstStyle>
            <a:lvl1pPr>
              <a:defRPr sz="1000" b="1">
                <a:solidFill>
                  <a:schemeClr val="bg1"/>
                </a:solidFill>
                <a:latin typeface="Arial" panose="020B0604020202020204" pitchFamily="34" charset="0"/>
              </a:defRPr>
            </a:lvl1pPr>
            <a:lvl2pPr marL="742950" indent="-285750">
              <a:defRPr sz="1000" b="1">
                <a:solidFill>
                  <a:schemeClr val="bg1"/>
                </a:solidFill>
                <a:latin typeface="Arial" panose="020B0604020202020204" pitchFamily="34" charset="0"/>
              </a:defRPr>
            </a:lvl2pPr>
            <a:lvl3pPr marL="1143000" indent="-228600">
              <a:defRPr sz="1000" b="1">
                <a:solidFill>
                  <a:schemeClr val="bg1"/>
                </a:solidFill>
                <a:latin typeface="Arial" panose="020B0604020202020204" pitchFamily="34" charset="0"/>
              </a:defRPr>
            </a:lvl3pPr>
            <a:lvl4pPr marL="1600200" indent="-228600">
              <a:defRPr sz="1000" b="1">
                <a:solidFill>
                  <a:schemeClr val="bg1"/>
                </a:solidFill>
                <a:latin typeface="Arial" panose="020B0604020202020204" pitchFamily="34" charset="0"/>
              </a:defRPr>
            </a:lvl4pPr>
            <a:lvl5pPr marL="2057400" indent="-228600">
              <a:defRPr sz="1000" b="1">
                <a:solidFill>
                  <a:schemeClr val="bg1"/>
                </a:solidFill>
                <a:latin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defRPr>
            </a:lvl9pPr>
          </a:lstStyle>
          <a:p>
            <a:pPr algn="ctr" eaLnBrk="1" hangingPunct="1">
              <a:spcBef>
                <a:spcPct val="50000"/>
              </a:spcBef>
            </a:pPr>
            <a:r>
              <a:rPr lang="vi-VN" altLang="en-US" sz="2400" dirty="0">
                <a:solidFill>
                  <a:schemeClr val="tx1"/>
                </a:solidFill>
                <a:latin typeface="Times New Roman" panose="02020603050405020304" pitchFamily="18" charset="0"/>
                <a:cs typeface="Times New Roman" panose="02020603050405020304" pitchFamily="18" charset="0"/>
              </a:rPr>
              <a:t>TRÂN TRỌNG CẢM ƠN!</a:t>
            </a:r>
          </a:p>
          <a:p>
            <a:pPr algn="ctr" eaLnBrk="1" hangingPunct="1">
              <a:spcBef>
                <a:spcPct val="50000"/>
              </a:spcBef>
            </a:pPr>
            <a:r>
              <a:rPr lang="vi-VN" altLang="en-US" sz="2400" dirty="0">
                <a:solidFill>
                  <a:schemeClr val="tx1"/>
                </a:solidFill>
                <a:latin typeface="Times New Roman" panose="02020603050405020304" pitchFamily="18" charset="0"/>
                <a:cs typeface="Times New Roman" panose="02020603050405020304" pitchFamily="18" charset="0"/>
              </a:rPr>
              <a:t>Cục Công nghiệp CNTT và Truyền thông</a:t>
            </a:r>
          </a:p>
          <a:p>
            <a:pPr algn="just" eaLnBrk="1" hangingPunct="1">
              <a:spcBef>
                <a:spcPct val="50000"/>
              </a:spcBef>
            </a:pPr>
            <a:endParaRPr lang="vi-VN" altLang="en-US" sz="2400" dirty="0">
              <a:solidFill>
                <a:schemeClr val="tx1"/>
              </a:solidFill>
              <a:latin typeface="Times New Roman" panose="02020603050405020304" pitchFamily="18" charset="0"/>
              <a:cs typeface="Times New Roman" panose="02020603050405020304" pitchFamily="18" charset="0"/>
            </a:endParaRPr>
          </a:p>
          <a:p>
            <a:pPr algn="just" eaLnBrk="1" hangingPunct="1">
              <a:spcBef>
                <a:spcPct val="50000"/>
              </a:spcBef>
            </a:pPr>
            <a:endParaRPr lang="vi-VN" altLang="en-US" sz="2400" dirty="0">
              <a:solidFill>
                <a:schemeClr val="tx1"/>
              </a:solidFill>
              <a:latin typeface="Times New Roman" panose="02020603050405020304" pitchFamily="18" charset="0"/>
              <a:cs typeface="Times New Roman" panose="02020603050405020304" pitchFamily="18" charset="0"/>
            </a:endParaRPr>
          </a:p>
          <a:p>
            <a:pPr algn="just" eaLnBrk="1" hangingPunct="1">
              <a:spcBef>
                <a:spcPct val="50000"/>
              </a:spcBef>
            </a:pPr>
            <a:endParaRPr lang="en-US" alt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4505837"/>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 xmlns:a16="http://schemas.microsoft.com/office/drawing/2014/main" id="{E5F0C3C7-93B3-23B0-DFA4-7936F64AC4A9}"/>
              </a:ext>
            </a:extLst>
          </p:cNvPr>
          <p:cNvSpPr txBox="1">
            <a:spLocks noChangeArrowheads="1"/>
          </p:cNvSpPr>
          <p:nvPr/>
        </p:nvSpPr>
        <p:spPr>
          <a:xfrm>
            <a:off x="4883150" y="965201"/>
            <a:ext cx="2044700" cy="563563"/>
          </a:xfrm>
          <a:prstGeom prst="rect">
            <a:avLst/>
          </a:prstGeom>
        </p:spPr>
        <p:txBody>
          <a:bodyPr/>
          <a:lstStyle/>
          <a:p>
            <a:pPr eaLnBrk="1" hangingPunct="1">
              <a:spcBef>
                <a:spcPct val="50000"/>
              </a:spcBef>
              <a:defRPr/>
            </a:pPr>
            <a:r>
              <a:rPr lang="vi-VN" sz="2800" kern="0" dirty="0">
                <a:solidFill>
                  <a:schemeClr val="tx1"/>
                </a:solidFill>
                <a:latin typeface="Times New Roman" pitchFamily="18" charset="0"/>
                <a:ea typeface="+mj-ea"/>
                <a:cs typeface="+mj-cs"/>
              </a:rPr>
              <a:t>NỘI DUNG</a:t>
            </a:r>
            <a:endParaRPr lang="en-US" sz="2800" kern="0" dirty="0">
              <a:solidFill>
                <a:schemeClr val="tx1"/>
              </a:solidFill>
              <a:latin typeface="Times New Roman" pitchFamily="18" charset="0"/>
              <a:ea typeface="+mj-ea"/>
              <a:cs typeface="+mj-cs"/>
            </a:endParaRPr>
          </a:p>
        </p:txBody>
      </p:sp>
      <p:pic>
        <p:nvPicPr>
          <p:cNvPr id="2" name="Picture 2" descr="Trang chủ - Bộ Thông Tin và Truyền Thông">
            <a:extLst>
              <a:ext uri="{FF2B5EF4-FFF2-40B4-BE49-F238E27FC236}">
                <a16:creationId xmlns="" xmlns:a16="http://schemas.microsoft.com/office/drawing/2014/main" id="{04B56280-3CAE-C98D-21BF-82DE931AD0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865" y="291150"/>
            <a:ext cx="807668" cy="8076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329971" y="2156604"/>
            <a:ext cx="9195758" cy="2508379"/>
          </a:xfrm>
          <a:prstGeom prst="rect">
            <a:avLst/>
          </a:prstGeom>
        </p:spPr>
        <p:txBody>
          <a:bodyPr wrap="square">
            <a:spAutoFit/>
          </a:bodyPr>
          <a:lstStyle/>
          <a:p>
            <a:pPr marL="457200" indent="-457200" algn="just">
              <a:spcBef>
                <a:spcPts val="1800"/>
              </a:spcBef>
              <a:buFont typeface="Arial" panose="020B0604020202020204" pitchFamily="34" charset="0"/>
              <a:buChar char="•"/>
            </a:pPr>
            <a:r>
              <a:rPr lang="en-US" altLang="en-US" sz="2800" dirty="0" err="1" smtClean="0">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Thực</a:t>
            </a:r>
            <a:r>
              <a:rPr lang="en-US" altLang="en-US" sz="2800" dirty="0" smtClean="0">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en-US" altLang="en-US" sz="2800" dirty="0" err="1" smtClean="0">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trạng</a:t>
            </a:r>
            <a:r>
              <a:rPr lang="en-US" altLang="en-US" sz="2800" dirty="0" smtClean="0">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en-US" altLang="en-US" sz="2800" dirty="0" err="1" smtClean="0">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thị</a:t>
            </a:r>
            <a:r>
              <a:rPr lang="en-US" altLang="en-US" sz="2800" dirty="0" smtClean="0">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en-US" altLang="en-US" sz="2800" dirty="0" err="1" smtClean="0">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trường</a:t>
            </a:r>
            <a:r>
              <a:rPr lang="en-US" altLang="en-US" sz="2800" dirty="0" smtClean="0">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en-US" altLang="en-US" sz="2800" dirty="0" err="1" smtClean="0">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thanh</a:t>
            </a:r>
            <a:r>
              <a:rPr lang="en-US" altLang="en-US" sz="2800" dirty="0" smtClean="0">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en-US" altLang="en-US" sz="2800" dirty="0" err="1" smtClean="0">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toán</a:t>
            </a:r>
            <a:r>
              <a:rPr lang="en-US" altLang="en-US" sz="2800" dirty="0" smtClean="0">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en-US" altLang="en-US" sz="2800" dirty="0" err="1" smtClean="0">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số</a:t>
            </a:r>
            <a:endParaRPr lang="en-US" altLang="en-US" sz="2800" dirty="0" smtClean="0">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endParaRPr>
          </a:p>
          <a:p>
            <a:pPr marL="457200" indent="-457200" algn="just">
              <a:spcBef>
                <a:spcPts val="1800"/>
              </a:spcBef>
              <a:buFont typeface="Arial" panose="020B0604020202020204" pitchFamily="34" charset="0"/>
              <a:buChar char="•"/>
            </a:pPr>
            <a:r>
              <a:rPr lang="en-US" altLang="en-US" sz="2800" dirty="0" err="1">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Vai</a:t>
            </a:r>
            <a:r>
              <a:rPr lang="en-US" altLang="en-US" sz="2800" dirty="0">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en-US" altLang="en-US" sz="2800" dirty="0" err="1">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trò</a:t>
            </a:r>
            <a:r>
              <a:rPr lang="en-US" altLang="en-US" sz="2800" dirty="0">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en-US" altLang="en-US" sz="2800" dirty="0" err="1">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của</a:t>
            </a:r>
            <a:r>
              <a:rPr lang="en-US" altLang="en-US" sz="2800" dirty="0">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en-US" altLang="en-US" sz="2800" dirty="0" err="1">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doanh</a:t>
            </a:r>
            <a:r>
              <a:rPr lang="en-US" altLang="en-US" sz="2800" dirty="0">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en-US" altLang="en-US" sz="2800" dirty="0" err="1">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nghiệp</a:t>
            </a:r>
            <a:r>
              <a:rPr lang="en-US" altLang="en-US" sz="2800" dirty="0">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en-US" altLang="en-US" sz="2800" dirty="0" err="1">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công</a:t>
            </a:r>
            <a:r>
              <a:rPr lang="en-US" altLang="en-US" sz="2800" dirty="0">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en-US" altLang="en-US" sz="2800" dirty="0" err="1">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nghệ</a:t>
            </a:r>
            <a:r>
              <a:rPr lang="en-US" altLang="en-US" sz="2800" dirty="0">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en-US" altLang="en-US" sz="2800" dirty="0" err="1">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số</a:t>
            </a:r>
            <a:endParaRPr lang="en-US" altLang="en-US" sz="2800" dirty="0">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endParaRPr>
          </a:p>
          <a:p>
            <a:pPr marL="457200" indent="-457200" algn="just">
              <a:spcBef>
                <a:spcPts val="1800"/>
              </a:spcBef>
              <a:buFont typeface="Arial" panose="020B0604020202020204" pitchFamily="34" charset="0"/>
              <a:buChar char="•"/>
            </a:pPr>
            <a:endParaRPr lang="en-US" altLang="en-US" sz="2800" dirty="0" smtClean="0">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endParaRPr>
          </a:p>
          <a:p>
            <a:pPr marL="457200" indent="-457200" algn="just">
              <a:spcBef>
                <a:spcPts val="1800"/>
              </a:spcBef>
              <a:buFont typeface="Arial" panose="020B0604020202020204" pitchFamily="34" charset="0"/>
              <a:buChar char="•"/>
            </a:pPr>
            <a:endParaRPr lang="en-US" altLang="en-US" sz="2800" dirty="0">
              <a:solidFill>
                <a:schemeClr val="tx1">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rang chủ - Bộ Thông Tin và Truyền Thông">
            <a:extLst>
              <a:ext uri="{FF2B5EF4-FFF2-40B4-BE49-F238E27FC236}">
                <a16:creationId xmlns="" xmlns:a16="http://schemas.microsoft.com/office/drawing/2014/main" id="{04B56280-3CAE-C98D-21BF-82DE931AD0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865" y="291150"/>
            <a:ext cx="807668" cy="80766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1673525" y="1845557"/>
            <a:ext cx="9661585" cy="4891673"/>
          </a:xfrm>
          <a:prstGeom prst="rect">
            <a:avLst/>
          </a:prstGeom>
        </p:spPr>
      </p:pic>
      <p:sp>
        <p:nvSpPr>
          <p:cNvPr id="6" name="Rectangle 2">
            <a:extLst>
              <a:ext uri="{FF2B5EF4-FFF2-40B4-BE49-F238E27FC236}">
                <a16:creationId xmlns="" xmlns:a16="http://schemas.microsoft.com/office/drawing/2014/main" id="{E5F0C3C7-93B3-23B0-DFA4-7936F64AC4A9}"/>
              </a:ext>
            </a:extLst>
          </p:cNvPr>
          <p:cNvSpPr txBox="1">
            <a:spLocks noChangeArrowheads="1"/>
          </p:cNvSpPr>
          <p:nvPr/>
        </p:nvSpPr>
        <p:spPr>
          <a:xfrm>
            <a:off x="2863970" y="413202"/>
            <a:ext cx="8471140" cy="563563"/>
          </a:xfrm>
          <a:prstGeom prst="rect">
            <a:avLst/>
          </a:prstGeom>
        </p:spPr>
        <p:txBody>
          <a:bodyPr/>
          <a:lstStyle/>
          <a:p>
            <a:pPr algn="ctr" eaLnBrk="1" hangingPunct="1">
              <a:spcBef>
                <a:spcPct val="50000"/>
              </a:spcBef>
              <a:defRPr/>
            </a:pPr>
            <a:r>
              <a:rPr lang="en-US" sz="2800" kern="0" dirty="0" err="1" smtClean="0">
                <a:solidFill>
                  <a:schemeClr val="tx1"/>
                </a:solidFill>
                <a:latin typeface="Times New Roman" pitchFamily="18" charset="0"/>
                <a:ea typeface="+mj-ea"/>
                <a:cs typeface="+mj-cs"/>
              </a:rPr>
              <a:t>Thị</a:t>
            </a:r>
            <a:r>
              <a:rPr lang="en-US" sz="2800" kern="0" dirty="0" smtClean="0">
                <a:solidFill>
                  <a:schemeClr val="tx1"/>
                </a:solidFill>
                <a:latin typeface="Times New Roman" pitchFamily="18" charset="0"/>
                <a:ea typeface="+mj-ea"/>
                <a:cs typeface="+mj-cs"/>
              </a:rPr>
              <a:t> </a:t>
            </a:r>
            <a:r>
              <a:rPr lang="en-US" sz="2800" kern="0" dirty="0" err="1" smtClean="0">
                <a:solidFill>
                  <a:schemeClr val="tx1"/>
                </a:solidFill>
                <a:latin typeface="Times New Roman" pitchFamily="18" charset="0"/>
                <a:ea typeface="+mj-ea"/>
                <a:cs typeface="+mj-cs"/>
              </a:rPr>
              <a:t>trường</a:t>
            </a:r>
            <a:r>
              <a:rPr lang="en-US" sz="2800" kern="0" dirty="0" smtClean="0">
                <a:solidFill>
                  <a:schemeClr val="tx1"/>
                </a:solidFill>
                <a:latin typeface="Times New Roman" pitchFamily="18" charset="0"/>
                <a:ea typeface="+mj-ea"/>
                <a:cs typeface="+mj-cs"/>
              </a:rPr>
              <a:t> </a:t>
            </a:r>
            <a:r>
              <a:rPr lang="en-US" sz="2800" kern="0" dirty="0" err="1" smtClean="0">
                <a:solidFill>
                  <a:schemeClr val="tx1"/>
                </a:solidFill>
                <a:latin typeface="Times New Roman" pitchFamily="18" charset="0"/>
                <a:ea typeface="+mj-ea"/>
                <a:cs typeface="+mj-cs"/>
              </a:rPr>
              <a:t>thanh</a:t>
            </a:r>
            <a:r>
              <a:rPr lang="en-US" sz="2800" kern="0" dirty="0" smtClean="0">
                <a:solidFill>
                  <a:schemeClr val="tx1"/>
                </a:solidFill>
                <a:latin typeface="Times New Roman" pitchFamily="18" charset="0"/>
                <a:ea typeface="+mj-ea"/>
                <a:cs typeface="+mj-cs"/>
              </a:rPr>
              <a:t> </a:t>
            </a:r>
            <a:r>
              <a:rPr lang="en-US" sz="2800" kern="0" dirty="0" err="1" smtClean="0">
                <a:solidFill>
                  <a:schemeClr val="tx1"/>
                </a:solidFill>
                <a:latin typeface="Times New Roman" pitchFamily="18" charset="0"/>
                <a:ea typeface="+mj-ea"/>
                <a:cs typeface="+mj-cs"/>
              </a:rPr>
              <a:t>toán</a:t>
            </a:r>
            <a:r>
              <a:rPr lang="en-US" sz="2800" kern="0" dirty="0" smtClean="0">
                <a:solidFill>
                  <a:schemeClr val="tx1"/>
                </a:solidFill>
                <a:latin typeface="Times New Roman" pitchFamily="18" charset="0"/>
                <a:ea typeface="+mj-ea"/>
                <a:cs typeface="+mj-cs"/>
              </a:rPr>
              <a:t> </a:t>
            </a:r>
            <a:r>
              <a:rPr lang="en-US" sz="2800" kern="0" dirty="0" err="1" smtClean="0">
                <a:solidFill>
                  <a:schemeClr val="tx1"/>
                </a:solidFill>
                <a:latin typeface="Times New Roman" pitchFamily="18" charset="0"/>
                <a:ea typeface="+mj-ea"/>
                <a:cs typeface="+mj-cs"/>
              </a:rPr>
              <a:t>số</a:t>
            </a:r>
            <a:r>
              <a:rPr lang="en-US" sz="2800" kern="0" dirty="0" smtClean="0">
                <a:solidFill>
                  <a:schemeClr val="tx1"/>
                </a:solidFill>
                <a:latin typeface="Times New Roman" pitchFamily="18" charset="0"/>
                <a:ea typeface="+mj-ea"/>
                <a:cs typeface="+mj-cs"/>
              </a:rPr>
              <a:t> </a:t>
            </a:r>
            <a:r>
              <a:rPr lang="en-US" sz="2800" kern="0" dirty="0" err="1" smtClean="0">
                <a:solidFill>
                  <a:schemeClr val="tx1"/>
                </a:solidFill>
                <a:latin typeface="Times New Roman" pitchFamily="18" charset="0"/>
                <a:ea typeface="+mj-ea"/>
                <a:cs typeface="+mj-cs"/>
              </a:rPr>
              <a:t>trong</a:t>
            </a:r>
            <a:r>
              <a:rPr lang="en-US" sz="2800" kern="0" dirty="0" smtClean="0">
                <a:solidFill>
                  <a:schemeClr val="tx1"/>
                </a:solidFill>
                <a:latin typeface="Times New Roman" pitchFamily="18" charset="0"/>
                <a:ea typeface="+mj-ea"/>
                <a:cs typeface="+mj-cs"/>
              </a:rPr>
              <a:t> </a:t>
            </a:r>
            <a:r>
              <a:rPr lang="en-US" sz="2800" kern="0" dirty="0" err="1" smtClean="0">
                <a:solidFill>
                  <a:schemeClr val="tx1"/>
                </a:solidFill>
                <a:latin typeface="Times New Roman" pitchFamily="18" charset="0"/>
                <a:ea typeface="+mj-ea"/>
                <a:cs typeface="+mj-cs"/>
              </a:rPr>
              <a:t>các</a:t>
            </a:r>
            <a:r>
              <a:rPr lang="en-US" sz="2800" kern="0" dirty="0" smtClean="0">
                <a:solidFill>
                  <a:schemeClr val="tx1"/>
                </a:solidFill>
                <a:latin typeface="Times New Roman" pitchFamily="18" charset="0"/>
                <a:ea typeface="+mj-ea"/>
                <a:cs typeface="+mj-cs"/>
              </a:rPr>
              <a:t> </a:t>
            </a:r>
            <a:r>
              <a:rPr lang="en-US" sz="2800" kern="0" dirty="0" err="1" smtClean="0">
                <a:solidFill>
                  <a:schemeClr val="tx1"/>
                </a:solidFill>
                <a:latin typeface="Times New Roman" pitchFamily="18" charset="0"/>
                <a:ea typeface="+mj-ea"/>
                <a:cs typeface="+mj-cs"/>
              </a:rPr>
              <a:t>nước</a:t>
            </a:r>
            <a:r>
              <a:rPr lang="en-US" sz="2800" kern="0" dirty="0" smtClean="0">
                <a:solidFill>
                  <a:schemeClr val="tx1"/>
                </a:solidFill>
                <a:latin typeface="Times New Roman" pitchFamily="18" charset="0"/>
                <a:ea typeface="+mj-ea"/>
                <a:cs typeface="+mj-cs"/>
              </a:rPr>
              <a:t> </a:t>
            </a:r>
            <a:r>
              <a:rPr lang="en-US" sz="2800" kern="0" dirty="0" err="1" smtClean="0">
                <a:solidFill>
                  <a:schemeClr val="tx1"/>
                </a:solidFill>
                <a:latin typeface="Times New Roman" pitchFamily="18" charset="0"/>
                <a:ea typeface="+mj-ea"/>
                <a:cs typeface="+mj-cs"/>
              </a:rPr>
              <a:t>Đông</a:t>
            </a:r>
            <a:r>
              <a:rPr lang="en-US" sz="2800" kern="0" dirty="0" smtClean="0">
                <a:solidFill>
                  <a:schemeClr val="tx1"/>
                </a:solidFill>
                <a:latin typeface="Times New Roman" pitchFamily="18" charset="0"/>
                <a:ea typeface="+mj-ea"/>
                <a:cs typeface="+mj-cs"/>
              </a:rPr>
              <a:t> Nam Á </a:t>
            </a:r>
          </a:p>
          <a:p>
            <a:pPr algn="ctr" eaLnBrk="1" hangingPunct="1">
              <a:spcBef>
                <a:spcPct val="50000"/>
              </a:spcBef>
              <a:defRPr/>
            </a:pPr>
            <a:r>
              <a:rPr lang="en-US" sz="2800" b="0" kern="0" dirty="0" err="1" smtClean="0">
                <a:solidFill>
                  <a:schemeClr val="tx1"/>
                </a:solidFill>
                <a:latin typeface="Times New Roman" pitchFamily="18" charset="0"/>
                <a:ea typeface="+mj-ea"/>
                <a:cs typeface="+mj-cs"/>
              </a:rPr>
              <a:t>năm</a:t>
            </a:r>
            <a:r>
              <a:rPr lang="en-US" sz="2800" b="0" kern="0" dirty="0" smtClean="0">
                <a:solidFill>
                  <a:schemeClr val="tx1"/>
                </a:solidFill>
                <a:latin typeface="Times New Roman" pitchFamily="18" charset="0"/>
                <a:ea typeface="+mj-ea"/>
                <a:cs typeface="+mj-cs"/>
              </a:rPr>
              <a:t> 2022 (US$ Billion)</a:t>
            </a:r>
            <a:endParaRPr lang="en-US" sz="2800" b="0" kern="0" dirty="0">
              <a:solidFill>
                <a:schemeClr val="tx1"/>
              </a:solidFill>
              <a:latin typeface="Times New Roman" pitchFamily="18" charset="0"/>
              <a:ea typeface="+mj-ea"/>
              <a:cs typeface="+mj-cs"/>
            </a:endParaRPr>
          </a:p>
        </p:txBody>
      </p:sp>
    </p:spTree>
    <p:extLst>
      <p:ext uri="{BB962C8B-B14F-4D97-AF65-F5344CB8AC3E}">
        <p14:creationId xmlns:p14="http://schemas.microsoft.com/office/powerpoint/2010/main" val="40751028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47">
            <a:extLst>
              <a:ext uri="{FF2B5EF4-FFF2-40B4-BE49-F238E27FC236}">
                <a16:creationId xmlns:a16="http://schemas.microsoft.com/office/drawing/2014/main" xmlns="" id="{B4B19E43-1143-48AB-8A9E-A5B338143221}"/>
              </a:ext>
            </a:extLst>
          </p:cNvPr>
          <p:cNvSpPr txBox="1">
            <a:spLocks noChangeArrowheads="1"/>
          </p:cNvSpPr>
          <p:nvPr/>
        </p:nvSpPr>
        <p:spPr bwMode="auto">
          <a:xfrm>
            <a:off x="3039961" y="412323"/>
            <a:ext cx="70870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b="1">
                <a:solidFill>
                  <a:schemeClr val="bg1"/>
                </a:solidFill>
                <a:latin typeface="Arial" panose="020B0604020202020204" pitchFamily="34" charset="0"/>
              </a:defRPr>
            </a:lvl1pPr>
            <a:lvl2pPr marL="742950" indent="-285750">
              <a:defRPr sz="1000" b="1">
                <a:solidFill>
                  <a:schemeClr val="bg1"/>
                </a:solidFill>
                <a:latin typeface="Arial" panose="020B0604020202020204" pitchFamily="34" charset="0"/>
              </a:defRPr>
            </a:lvl2pPr>
            <a:lvl3pPr marL="1143000" indent="-228600">
              <a:defRPr sz="1000" b="1">
                <a:solidFill>
                  <a:schemeClr val="bg1"/>
                </a:solidFill>
                <a:latin typeface="Arial" panose="020B0604020202020204" pitchFamily="34" charset="0"/>
              </a:defRPr>
            </a:lvl3pPr>
            <a:lvl4pPr marL="1600200" indent="-228600">
              <a:defRPr sz="1000" b="1">
                <a:solidFill>
                  <a:schemeClr val="bg1"/>
                </a:solidFill>
                <a:latin typeface="Arial" panose="020B0604020202020204" pitchFamily="34" charset="0"/>
              </a:defRPr>
            </a:lvl4pPr>
            <a:lvl5pPr marL="2057400" indent="-228600">
              <a:defRPr sz="1000" b="1">
                <a:solidFill>
                  <a:schemeClr val="bg1"/>
                </a:solidFill>
                <a:latin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defRPr>
            </a:lvl9pPr>
          </a:lstStyle>
          <a:p>
            <a:pPr algn="just">
              <a:spcBef>
                <a:spcPts val="1800"/>
              </a:spcBef>
            </a:pPr>
            <a:r>
              <a:rPr lang="en-US" altLang="en-US" sz="2000" dirty="0" err="1" smtClean="0">
                <a:solidFill>
                  <a:schemeClr val="tx1">
                    <a:lumMod val="75000"/>
                  </a:schemeClr>
                </a:solidFill>
                <a:latin typeface="Verdana" panose="020B0604030504040204" pitchFamily="34" charset="0"/>
                <a:ea typeface="Verdana" panose="020B0604030504040204" pitchFamily="34" charset="0"/>
                <a:cs typeface="Tahoma" panose="020B0604030504040204" pitchFamily="34" charset="0"/>
              </a:rPr>
              <a:t>Thị</a:t>
            </a:r>
            <a:r>
              <a:rPr lang="en-US" altLang="en-US" sz="2000" dirty="0" smtClean="0">
                <a:solidFill>
                  <a:schemeClr val="tx1">
                    <a:lumMod val="75000"/>
                  </a:schemeClr>
                </a:solidFill>
                <a:latin typeface="Verdana" panose="020B0604030504040204" pitchFamily="34" charset="0"/>
                <a:ea typeface="Verdana" panose="020B0604030504040204" pitchFamily="34" charset="0"/>
                <a:cs typeface="Tahoma" panose="020B0604030504040204" pitchFamily="34" charset="0"/>
              </a:rPr>
              <a:t> </a:t>
            </a:r>
            <a:r>
              <a:rPr lang="en-US" altLang="en-US" sz="2000" dirty="0" err="1" smtClean="0">
                <a:solidFill>
                  <a:schemeClr val="tx1">
                    <a:lumMod val="75000"/>
                  </a:schemeClr>
                </a:solidFill>
                <a:latin typeface="Verdana" panose="020B0604030504040204" pitchFamily="34" charset="0"/>
                <a:ea typeface="Verdana" panose="020B0604030504040204" pitchFamily="34" charset="0"/>
                <a:cs typeface="Tahoma" panose="020B0604030504040204" pitchFamily="34" charset="0"/>
              </a:rPr>
              <a:t>trường</a:t>
            </a:r>
            <a:r>
              <a:rPr lang="en-US" altLang="en-US" sz="2000" dirty="0" smtClean="0">
                <a:solidFill>
                  <a:schemeClr val="tx1">
                    <a:lumMod val="75000"/>
                  </a:schemeClr>
                </a:solidFill>
                <a:latin typeface="Verdana" panose="020B0604030504040204" pitchFamily="34" charset="0"/>
                <a:ea typeface="Verdana" panose="020B0604030504040204" pitchFamily="34" charset="0"/>
                <a:cs typeface="Tahoma" panose="020B0604030504040204" pitchFamily="34" charset="0"/>
              </a:rPr>
              <a:t> </a:t>
            </a:r>
            <a:r>
              <a:rPr lang="en-US" altLang="en-US" sz="2000" dirty="0" err="1" smtClean="0">
                <a:solidFill>
                  <a:schemeClr val="tx1">
                    <a:lumMod val="75000"/>
                  </a:schemeClr>
                </a:solidFill>
                <a:latin typeface="Verdana" panose="020B0604030504040204" pitchFamily="34" charset="0"/>
                <a:ea typeface="Verdana" panose="020B0604030504040204" pitchFamily="34" charset="0"/>
                <a:cs typeface="Tahoma" panose="020B0604030504040204" pitchFamily="34" charset="0"/>
              </a:rPr>
              <a:t>thanh</a:t>
            </a:r>
            <a:r>
              <a:rPr lang="en-US" altLang="en-US" sz="2000" dirty="0" smtClean="0">
                <a:solidFill>
                  <a:schemeClr val="tx1">
                    <a:lumMod val="75000"/>
                  </a:schemeClr>
                </a:solidFill>
                <a:latin typeface="Verdana" panose="020B0604030504040204" pitchFamily="34" charset="0"/>
                <a:ea typeface="Verdana" panose="020B0604030504040204" pitchFamily="34" charset="0"/>
                <a:cs typeface="Tahoma" panose="020B0604030504040204" pitchFamily="34" charset="0"/>
              </a:rPr>
              <a:t> </a:t>
            </a:r>
            <a:r>
              <a:rPr lang="en-US" altLang="en-US" sz="2000" dirty="0" err="1" smtClean="0">
                <a:solidFill>
                  <a:schemeClr val="tx1">
                    <a:lumMod val="75000"/>
                  </a:schemeClr>
                </a:solidFill>
                <a:latin typeface="Verdana" panose="020B0604030504040204" pitchFamily="34" charset="0"/>
                <a:ea typeface="Verdana" panose="020B0604030504040204" pitchFamily="34" charset="0"/>
                <a:cs typeface="Tahoma" panose="020B0604030504040204" pitchFamily="34" charset="0"/>
              </a:rPr>
              <a:t>toán</a:t>
            </a:r>
            <a:r>
              <a:rPr lang="en-US" altLang="en-US" sz="2000" dirty="0" smtClean="0">
                <a:solidFill>
                  <a:schemeClr val="tx1">
                    <a:lumMod val="75000"/>
                  </a:schemeClr>
                </a:solidFill>
                <a:latin typeface="Verdana" panose="020B0604030504040204" pitchFamily="34" charset="0"/>
                <a:ea typeface="Verdana" panose="020B0604030504040204" pitchFamily="34" charset="0"/>
                <a:cs typeface="Tahoma" panose="020B0604030504040204" pitchFamily="34" charset="0"/>
              </a:rPr>
              <a:t> </a:t>
            </a:r>
            <a:r>
              <a:rPr lang="en-US" altLang="en-US" sz="2000" dirty="0" err="1" smtClean="0">
                <a:solidFill>
                  <a:schemeClr val="tx1">
                    <a:lumMod val="75000"/>
                  </a:schemeClr>
                </a:solidFill>
                <a:latin typeface="Verdana" panose="020B0604030504040204" pitchFamily="34" charset="0"/>
                <a:ea typeface="Verdana" panose="020B0604030504040204" pitchFamily="34" charset="0"/>
                <a:cs typeface="Tahoma" panose="020B0604030504040204" pitchFamily="34" charset="0"/>
              </a:rPr>
              <a:t>số</a:t>
            </a:r>
            <a:r>
              <a:rPr lang="en-US" altLang="en-US" sz="2000" dirty="0" smtClean="0">
                <a:solidFill>
                  <a:schemeClr val="tx1">
                    <a:lumMod val="75000"/>
                  </a:schemeClr>
                </a:solidFill>
                <a:latin typeface="Verdana" panose="020B0604030504040204" pitchFamily="34" charset="0"/>
                <a:ea typeface="Verdana" panose="020B0604030504040204" pitchFamily="34" charset="0"/>
                <a:cs typeface="Tahoma" panose="020B0604030504040204" pitchFamily="34" charset="0"/>
              </a:rPr>
              <a:t> </a:t>
            </a:r>
            <a:r>
              <a:rPr lang="en-US" altLang="en-US" sz="2000" dirty="0" err="1" smtClean="0">
                <a:solidFill>
                  <a:schemeClr val="tx1">
                    <a:lumMod val="75000"/>
                  </a:schemeClr>
                </a:solidFill>
                <a:latin typeface="Verdana" panose="020B0604030504040204" pitchFamily="34" charset="0"/>
                <a:ea typeface="Verdana" panose="020B0604030504040204" pitchFamily="34" charset="0"/>
                <a:cs typeface="Tahoma" panose="020B0604030504040204" pitchFamily="34" charset="0"/>
              </a:rPr>
              <a:t>tại</a:t>
            </a:r>
            <a:r>
              <a:rPr lang="en-US" altLang="en-US" sz="2000" dirty="0" smtClean="0">
                <a:solidFill>
                  <a:schemeClr val="tx1">
                    <a:lumMod val="75000"/>
                  </a:schemeClr>
                </a:solidFill>
                <a:latin typeface="Verdana" panose="020B0604030504040204" pitchFamily="34" charset="0"/>
                <a:ea typeface="Verdana" panose="020B0604030504040204" pitchFamily="34" charset="0"/>
                <a:cs typeface="Tahoma" panose="020B0604030504040204" pitchFamily="34" charset="0"/>
              </a:rPr>
              <a:t> </a:t>
            </a:r>
            <a:r>
              <a:rPr lang="en-US" altLang="en-US" sz="2000" dirty="0" err="1" smtClean="0">
                <a:solidFill>
                  <a:schemeClr val="tx1">
                    <a:lumMod val="75000"/>
                  </a:schemeClr>
                </a:solidFill>
                <a:latin typeface="Verdana" panose="020B0604030504040204" pitchFamily="34" charset="0"/>
                <a:ea typeface="Verdana" panose="020B0604030504040204" pitchFamily="34" charset="0"/>
                <a:cs typeface="Tahoma" panose="020B0604030504040204" pitchFamily="34" charset="0"/>
              </a:rPr>
              <a:t>Việt</a:t>
            </a:r>
            <a:r>
              <a:rPr lang="en-US" altLang="en-US" sz="2000" dirty="0" smtClean="0">
                <a:solidFill>
                  <a:schemeClr val="tx1">
                    <a:lumMod val="75000"/>
                  </a:schemeClr>
                </a:solidFill>
                <a:latin typeface="Verdana" panose="020B0604030504040204" pitchFamily="34" charset="0"/>
                <a:ea typeface="Verdana" panose="020B0604030504040204" pitchFamily="34" charset="0"/>
                <a:cs typeface="Tahoma" panose="020B0604030504040204" pitchFamily="34" charset="0"/>
              </a:rPr>
              <a:t> Nam</a:t>
            </a:r>
            <a:endParaRPr lang="en-US" altLang="en-US" sz="2000" dirty="0">
              <a:solidFill>
                <a:schemeClr val="tx1">
                  <a:lumMod val="75000"/>
                </a:schemeClr>
              </a:solidFill>
              <a:latin typeface="Times New Roman" panose="02020603050405020304" pitchFamily="18" charset="0"/>
              <a:cs typeface="Times New Roman" panose="02020603050405020304" pitchFamily="18" charset="0"/>
            </a:endParaRPr>
          </a:p>
          <a:p>
            <a:pPr algn="just"/>
            <a:endParaRPr lang="en-US" altLang="en-US" sz="2000" dirty="0">
              <a:solidFill>
                <a:schemeClr val="tx1"/>
              </a:solidFill>
            </a:endParaRPr>
          </a:p>
        </p:txBody>
      </p:sp>
      <p:grpSp>
        <p:nvGrpSpPr>
          <p:cNvPr id="4" name="Group 3">
            <a:extLst>
              <a:ext uri="{FF2B5EF4-FFF2-40B4-BE49-F238E27FC236}">
                <a16:creationId xmlns="" xmlns:a16="http://schemas.microsoft.com/office/drawing/2014/main" id="{E6CF79D2-8A33-C081-CD20-39A3D7233D19}"/>
              </a:ext>
            </a:extLst>
          </p:cNvPr>
          <p:cNvGrpSpPr/>
          <p:nvPr/>
        </p:nvGrpSpPr>
        <p:grpSpPr>
          <a:xfrm>
            <a:off x="3039961" y="2080608"/>
            <a:ext cx="7651459" cy="2338849"/>
            <a:chOff x="809050" y="2378875"/>
            <a:chExt cx="10587633" cy="3236359"/>
          </a:xfrm>
        </p:grpSpPr>
        <p:sp>
          <p:nvSpPr>
            <p:cNvPr id="5" name="Freeform 147">
              <a:extLst>
                <a:ext uri="{FF2B5EF4-FFF2-40B4-BE49-F238E27FC236}">
                  <a16:creationId xmlns="" xmlns:a16="http://schemas.microsoft.com/office/drawing/2014/main" id="{BDC1081D-699F-AB5B-1F8D-47E7B830A7C4}"/>
                </a:ext>
              </a:extLst>
            </p:cNvPr>
            <p:cNvSpPr>
              <a:spLocks noChangeArrowheads="1"/>
            </p:cNvSpPr>
            <p:nvPr/>
          </p:nvSpPr>
          <p:spPr bwMode="auto">
            <a:xfrm>
              <a:off x="809050" y="3258717"/>
              <a:ext cx="2554215" cy="2356517"/>
            </a:xfrm>
            <a:custGeom>
              <a:avLst/>
              <a:gdLst>
                <a:gd name="T0" fmla="*/ 2012765 w 4103"/>
                <a:gd name="T1" fmla="*/ 24158 h 3785"/>
                <a:gd name="T2" fmla="*/ 2012765 w 4103"/>
                <a:gd name="T3" fmla="*/ 24158 h 3785"/>
                <a:gd name="T4" fmla="*/ 2483476 w 4103"/>
                <a:gd name="T5" fmla="*/ 520377 h 3785"/>
                <a:gd name="T6" fmla="*/ 2483476 w 4103"/>
                <a:gd name="T7" fmla="*/ 520377 h 3785"/>
                <a:gd name="T8" fmla="*/ 2635592 w 4103"/>
                <a:gd name="T9" fmla="*/ 1202677 h 3785"/>
                <a:gd name="T10" fmla="*/ 2635592 w 4103"/>
                <a:gd name="T11" fmla="*/ 1202677 h 3785"/>
                <a:gd name="T12" fmla="*/ 2450833 w 4103"/>
                <a:gd name="T13" fmla="*/ 1807280 h 3785"/>
                <a:gd name="T14" fmla="*/ 2450833 w 4103"/>
                <a:gd name="T15" fmla="*/ 1807280 h 3785"/>
                <a:gd name="T16" fmla="*/ 2017335 w 4103"/>
                <a:gd name="T17" fmla="*/ 2246042 h 3785"/>
                <a:gd name="T18" fmla="*/ 2017335 w 4103"/>
                <a:gd name="T19" fmla="*/ 2246042 h 3785"/>
                <a:gd name="T20" fmla="*/ 1414746 w 4103"/>
                <a:gd name="T21" fmla="*/ 2436694 h 3785"/>
                <a:gd name="T22" fmla="*/ 1414746 w 4103"/>
                <a:gd name="T23" fmla="*/ 2436694 h 3785"/>
                <a:gd name="T24" fmla="*/ 783431 w 4103"/>
                <a:gd name="T25" fmla="*/ 2317863 h 3785"/>
                <a:gd name="T26" fmla="*/ 783431 w 4103"/>
                <a:gd name="T27" fmla="*/ 2317863 h 3785"/>
                <a:gd name="T28" fmla="*/ 300315 w 4103"/>
                <a:gd name="T29" fmla="*/ 1930682 h 3785"/>
                <a:gd name="T30" fmla="*/ 300315 w 4103"/>
                <a:gd name="T31" fmla="*/ 1930682 h 3785"/>
                <a:gd name="T32" fmla="*/ 49617 w 4103"/>
                <a:gd name="T33" fmla="*/ 1358072 h 3785"/>
                <a:gd name="T34" fmla="*/ 49617 w 4103"/>
                <a:gd name="T35" fmla="*/ 1358072 h 3785"/>
                <a:gd name="T36" fmla="*/ 115556 w 4103"/>
                <a:gd name="T37" fmla="*/ 672507 h 3785"/>
                <a:gd name="T38" fmla="*/ 115556 w 4103"/>
                <a:gd name="T39" fmla="*/ 672507 h 3785"/>
                <a:gd name="T40" fmla="*/ 516412 w 4103"/>
                <a:gd name="T41" fmla="*/ 120790 h 3785"/>
                <a:gd name="T42" fmla="*/ 516412 w 4103"/>
                <a:gd name="T43" fmla="*/ 120790 h 3785"/>
                <a:gd name="T44" fmla="*/ 654818 w 4103"/>
                <a:gd name="T45" fmla="*/ 24158 h 3785"/>
                <a:gd name="T46" fmla="*/ 654818 w 4103"/>
                <a:gd name="T47" fmla="*/ 24158 h 3785"/>
                <a:gd name="T48" fmla="*/ 644372 w 4103"/>
                <a:gd name="T49" fmla="*/ 7182 h 3785"/>
                <a:gd name="T50" fmla="*/ 644372 w 4103"/>
                <a:gd name="T51" fmla="*/ 7182 h 3785"/>
                <a:gd name="T52" fmla="*/ 168438 w 4103"/>
                <a:gd name="T53" fmla="*/ 509277 h 3785"/>
                <a:gd name="T54" fmla="*/ 168438 w 4103"/>
                <a:gd name="T55" fmla="*/ 509277 h 3785"/>
                <a:gd name="T56" fmla="*/ 12404 w 4103"/>
                <a:gd name="T57" fmla="*/ 1202677 h 3785"/>
                <a:gd name="T58" fmla="*/ 12404 w 4103"/>
                <a:gd name="T59" fmla="*/ 1202677 h 3785"/>
                <a:gd name="T60" fmla="*/ 199775 w 4103"/>
                <a:gd name="T61" fmla="*/ 1817727 h 3785"/>
                <a:gd name="T62" fmla="*/ 199775 w 4103"/>
                <a:gd name="T63" fmla="*/ 1817727 h 3785"/>
                <a:gd name="T64" fmla="*/ 640455 w 4103"/>
                <a:gd name="T65" fmla="*/ 2263018 h 3785"/>
                <a:gd name="T66" fmla="*/ 640455 w 4103"/>
                <a:gd name="T67" fmla="*/ 2263018 h 3785"/>
                <a:gd name="T68" fmla="*/ 1252837 w 4103"/>
                <a:gd name="T69" fmla="*/ 2456935 h 3785"/>
                <a:gd name="T70" fmla="*/ 1252837 w 4103"/>
                <a:gd name="T71" fmla="*/ 2456935 h 3785"/>
                <a:gd name="T72" fmla="*/ 1893291 w 4103"/>
                <a:gd name="T73" fmla="*/ 2336145 h 3785"/>
                <a:gd name="T74" fmla="*/ 1893291 w 4103"/>
                <a:gd name="T75" fmla="*/ 2336145 h 3785"/>
                <a:gd name="T76" fmla="*/ 2382936 w 4103"/>
                <a:gd name="T77" fmla="*/ 1943087 h 3785"/>
                <a:gd name="T78" fmla="*/ 2382936 w 4103"/>
                <a:gd name="T79" fmla="*/ 1943087 h 3785"/>
                <a:gd name="T80" fmla="*/ 2638204 w 4103"/>
                <a:gd name="T81" fmla="*/ 1360684 h 3785"/>
                <a:gd name="T82" fmla="*/ 2638204 w 4103"/>
                <a:gd name="T83" fmla="*/ 1360684 h 3785"/>
                <a:gd name="T84" fmla="*/ 2570306 w 4103"/>
                <a:gd name="T85" fmla="*/ 663366 h 3785"/>
                <a:gd name="T86" fmla="*/ 2570306 w 4103"/>
                <a:gd name="T87" fmla="*/ 663366 h 3785"/>
                <a:gd name="T88" fmla="*/ 2162269 w 4103"/>
                <a:gd name="T89" fmla="*/ 105120 h 3785"/>
                <a:gd name="T90" fmla="*/ 2162269 w 4103"/>
                <a:gd name="T91" fmla="*/ 105120 h 3785"/>
                <a:gd name="T92" fmla="*/ 2023210 w 4103"/>
                <a:gd name="T93" fmla="*/ 7182 h 3785"/>
                <a:gd name="T94" fmla="*/ 2023210 w 4103"/>
                <a:gd name="T95" fmla="*/ 7182 h 3785"/>
                <a:gd name="T96" fmla="*/ 2012765 w 4103"/>
                <a:gd name="T97" fmla="*/ 24158 h 378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103" h="3785">
                  <a:moveTo>
                    <a:pt x="3083" y="37"/>
                  </a:moveTo>
                  <a:lnTo>
                    <a:pt x="3083" y="37"/>
                  </a:lnTo>
                  <a:cubicBezTo>
                    <a:pt x="3386" y="222"/>
                    <a:pt x="3636" y="486"/>
                    <a:pt x="3804" y="797"/>
                  </a:cubicBezTo>
                  <a:cubicBezTo>
                    <a:pt x="3975" y="1117"/>
                    <a:pt x="4055" y="1481"/>
                    <a:pt x="4037" y="1842"/>
                  </a:cubicBezTo>
                  <a:cubicBezTo>
                    <a:pt x="4021" y="2168"/>
                    <a:pt x="3923" y="2489"/>
                    <a:pt x="3754" y="2768"/>
                  </a:cubicBezTo>
                  <a:cubicBezTo>
                    <a:pt x="3591" y="3041"/>
                    <a:pt x="3361" y="3273"/>
                    <a:pt x="3090" y="3440"/>
                  </a:cubicBezTo>
                  <a:cubicBezTo>
                    <a:pt x="2812" y="3611"/>
                    <a:pt x="2493" y="3713"/>
                    <a:pt x="2167" y="3732"/>
                  </a:cubicBezTo>
                  <a:cubicBezTo>
                    <a:pt x="1836" y="3752"/>
                    <a:pt x="1501" y="3691"/>
                    <a:pt x="1200" y="3550"/>
                  </a:cubicBezTo>
                  <a:cubicBezTo>
                    <a:pt x="911" y="3414"/>
                    <a:pt x="655" y="3209"/>
                    <a:pt x="460" y="2957"/>
                  </a:cubicBezTo>
                  <a:cubicBezTo>
                    <a:pt x="263" y="2700"/>
                    <a:pt x="131" y="2398"/>
                    <a:pt x="76" y="2080"/>
                  </a:cubicBezTo>
                  <a:cubicBezTo>
                    <a:pt x="15" y="1729"/>
                    <a:pt x="51" y="1363"/>
                    <a:pt x="177" y="1030"/>
                  </a:cubicBezTo>
                  <a:cubicBezTo>
                    <a:pt x="302" y="700"/>
                    <a:pt x="517" y="407"/>
                    <a:pt x="791" y="185"/>
                  </a:cubicBezTo>
                  <a:cubicBezTo>
                    <a:pt x="859" y="132"/>
                    <a:pt x="929" y="82"/>
                    <a:pt x="1003" y="37"/>
                  </a:cubicBezTo>
                  <a:cubicBezTo>
                    <a:pt x="1020" y="27"/>
                    <a:pt x="1005" y="0"/>
                    <a:pt x="987" y="11"/>
                  </a:cubicBezTo>
                  <a:cubicBezTo>
                    <a:pt x="682" y="198"/>
                    <a:pt x="428" y="464"/>
                    <a:pt x="258" y="780"/>
                  </a:cubicBezTo>
                  <a:cubicBezTo>
                    <a:pt x="83" y="1104"/>
                    <a:pt x="0" y="1474"/>
                    <a:pt x="19" y="1842"/>
                  </a:cubicBezTo>
                  <a:cubicBezTo>
                    <a:pt x="35" y="2173"/>
                    <a:pt x="135" y="2499"/>
                    <a:pt x="306" y="2784"/>
                  </a:cubicBezTo>
                  <a:cubicBezTo>
                    <a:pt x="473" y="3061"/>
                    <a:pt x="706" y="3297"/>
                    <a:pt x="981" y="3466"/>
                  </a:cubicBezTo>
                  <a:cubicBezTo>
                    <a:pt x="1263" y="3641"/>
                    <a:pt x="1588" y="3743"/>
                    <a:pt x="1919" y="3763"/>
                  </a:cubicBezTo>
                  <a:cubicBezTo>
                    <a:pt x="2255" y="3784"/>
                    <a:pt x="2595" y="3719"/>
                    <a:pt x="2900" y="3578"/>
                  </a:cubicBezTo>
                  <a:cubicBezTo>
                    <a:pt x="3194" y="3441"/>
                    <a:pt x="3452" y="3233"/>
                    <a:pt x="3650" y="2976"/>
                  </a:cubicBezTo>
                  <a:cubicBezTo>
                    <a:pt x="3850" y="2716"/>
                    <a:pt x="3986" y="2408"/>
                    <a:pt x="4041" y="2084"/>
                  </a:cubicBezTo>
                  <a:cubicBezTo>
                    <a:pt x="4102" y="1726"/>
                    <a:pt x="4067" y="1355"/>
                    <a:pt x="3937" y="1016"/>
                  </a:cubicBezTo>
                  <a:cubicBezTo>
                    <a:pt x="3809" y="682"/>
                    <a:pt x="3592" y="384"/>
                    <a:pt x="3312" y="161"/>
                  </a:cubicBezTo>
                  <a:cubicBezTo>
                    <a:pt x="3244" y="106"/>
                    <a:pt x="3173" y="56"/>
                    <a:pt x="3099" y="11"/>
                  </a:cubicBezTo>
                  <a:cubicBezTo>
                    <a:pt x="3082" y="0"/>
                    <a:pt x="3067" y="27"/>
                    <a:pt x="3083" y="37"/>
                  </a:cubicBezTo>
                </a:path>
              </a:pathLst>
            </a:custGeom>
            <a:solidFill>
              <a:srgbClr val="3C348B"/>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747994"/>
                </a:solidFill>
                <a:effectLst/>
                <a:uLnTx/>
                <a:uFillTx/>
                <a:cs typeface="Poppins" panose="00000500000000000000" pitchFamily="2" charset="0"/>
              </a:endParaRPr>
            </a:p>
          </p:txBody>
        </p:sp>
        <p:sp>
          <p:nvSpPr>
            <p:cNvPr id="6" name="Freeform 219">
              <a:extLst>
                <a:ext uri="{FF2B5EF4-FFF2-40B4-BE49-F238E27FC236}">
                  <a16:creationId xmlns="" xmlns:a16="http://schemas.microsoft.com/office/drawing/2014/main" id="{6BABB154-B9BE-3B62-5771-4BE6946C6038}"/>
                </a:ext>
              </a:extLst>
            </p:cNvPr>
            <p:cNvSpPr>
              <a:spLocks noChangeArrowheads="1"/>
            </p:cNvSpPr>
            <p:nvPr/>
          </p:nvSpPr>
          <p:spPr bwMode="auto">
            <a:xfrm>
              <a:off x="3486855" y="3258717"/>
              <a:ext cx="2554215" cy="2356517"/>
            </a:xfrm>
            <a:custGeom>
              <a:avLst/>
              <a:gdLst>
                <a:gd name="T0" fmla="*/ 2013255 w 4102"/>
                <a:gd name="T1" fmla="*/ 24158 h 3785"/>
                <a:gd name="T2" fmla="*/ 2013255 w 4102"/>
                <a:gd name="T3" fmla="*/ 24158 h 3785"/>
                <a:gd name="T4" fmla="*/ 2483429 w 4102"/>
                <a:gd name="T5" fmla="*/ 520377 h 3785"/>
                <a:gd name="T6" fmla="*/ 2483429 w 4102"/>
                <a:gd name="T7" fmla="*/ 520377 h 3785"/>
                <a:gd name="T8" fmla="*/ 2635582 w 4102"/>
                <a:gd name="T9" fmla="*/ 1202677 h 3785"/>
                <a:gd name="T10" fmla="*/ 2635582 w 4102"/>
                <a:gd name="T11" fmla="*/ 1202677 h 3785"/>
                <a:gd name="T12" fmla="*/ 2451431 w 4102"/>
                <a:gd name="T13" fmla="*/ 1807280 h 3785"/>
                <a:gd name="T14" fmla="*/ 2451431 w 4102"/>
                <a:gd name="T15" fmla="*/ 1807280 h 3785"/>
                <a:gd name="T16" fmla="*/ 2017826 w 4102"/>
                <a:gd name="T17" fmla="*/ 2246042 h 3785"/>
                <a:gd name="T18" fmla="*/ 2017826 w 4102"/>
                <a:gd name="T19" fmla="*/ 2246042 h 3785"/>
                <a:gd name="T20" fmla="*/ 1415091 w 4102"/>
                <a:gd name="T21" fmla="*/ 2436694 h 3785"/>
                <a:gd name="T22" fmla="*/ 1415091 w 4102"/>
                <a:gd name="T23" fmla="*/ 2436694 h 3785"/>
                <a:gd name="T24" fmla="*/ 782969 w 4102"/>
                <a:gd name="T25" fmla="*/ 2317863 h 3785"/>
                <a:gd name="T26" fmla="*/ 782969 w 4102"/>
                <a:gd name="T27" fmla="*/ 2317863 h 3785"/>
                <a:gd name="T28" fmla="*/ 300388 w 4102"/>
                <a:gd name="T29" fmla="*/ 1930682 h 3785"/>
                <a:gd name="T30" fmla="*/ 300388 w 4102"/>
                <a:gd name="T31" fmla="*/ 1930682 h 3785"/>
                <a:gd name="T32" fmla="*/ 48976 w 4102"/>
                <a:gd name="T33" fmla="*/ 1358072 h 3785"/>
                <a:gd name="T34" fmla="*/ 48976 w 4102"/>
                <a:gd name="T35" fmla="*/ 1358072 h 3785"/>
                <a:gd name="T36" fmla="*/ 114931 w 4102"/>
                <a:gd name="T37" fmla="*/ 672507 h 3785"/>
                <a:gd name="T38" fmla="*/ 114931 w 4102"/>
                <a:gd name="T39" fmla="*/ 672507 h 3785"/>
                <a:gd name="T40" fmla="*/ 516537 w 4102"/>
                <a:gd name="T41" fmla="*/ 120790 h 3785"/>
                <a:gd name="T42" fmla="*/ 516537 w 4102"/>
                <a:gd name="T43" fmla="*/ 120790 h 3785"/>
                <a:gd name="T44" fmla="*/ 654324 w 4102"/>
                <a:gd name="T45" fmla="*/ 24158 h 3785"/>
                <a:gd name="T46" fmla="*/ 654324 w 4102"/>
                <a:gd name="T47" fmla="*/ 24158 h 3785"/>
                <a:gd name="T48" fmla="*/ 644529 w 4102"/>
                <a:gd name="T49" fmla="*/ 7182 h 3785"/>
                <a:gd name="T50" fmla="*/ 644529 w 4102"/>
                <a:gd name="T51" fmla="*/ 7182 h 3785"/>
                <a:gd name="T52" fmla="*/ 167826 w 4102"/>
                <a:gd name="T53" fmla="*/ 509277 h 3785"/>
                <a:gd name="T54" fmla="*/ 167826 w 4102"/>
                <a:gd name="T55" fmla="*/ 509277 h 3785"/>
                <a:gd name="T56" fmla="*/ 12407 w 4102"/>
                <a:gd name="T57" fmla="*/ 1202677 h 3785"/>
                <a:gd name="T58" fmla="*/ 12407 w 4102"/>
                <a:gd name="T59" fmla="*/ 1202677 h 3785"/>
                <a:gd name="T60" fmla="*/ 199171 w 4102"/>
                <a:gd name="T61" fmla="*/ 1817727 h 3785"/>
                <a:gd name="T62" fmla="*/ 199171 w 4102"/>
                <a:gd name="T63" fmla="*/ 1817727 h 3785"/>
                <a:gd name="T64" fmla="*/ 639958 w 4102"/>
                <a:gd name="T65" fmla="*/ 2263018 h 3785"/>
                <a:gd name="T66" fmla="*/ 639958 w 4102"/>
                <a:gd name="T67" fmla="*/ 2263018 h 3785"/>
                <a:gd name="T68" fmla="*/ 1253142 w 4102"/>
                <a:gd name="T69" fmla="*/ 2456935 h 3785"/>
                <a:gd name="T70" fmla="*/ 1253142 w 4102"/>
                <a:gd name="T71" fmla="*/ 2456935 h 3785"/>
                <a:gd name="T72" fmla="*/ 1893753 w 4102"/>
                <a:gd name="T73" fmla="*/ 2336145 h 3785"/>
                <a:gd name="T74" fmla="*/ 1893753 w 4102"/>
                <a:gd name="T75" fmla="*/ 2336145 h 3785"/>
                <a:gd name="T76" fmla="*/ 2382864 w 4102"/>
                <a:gd name="T77" fmla="*/ 1943087 h 3785"/>
                <a:gd name="T78" fmla="*/ 2382864 w 4102"/>
                <a:gd name="T79" fmla="*/ 1943087 h 3785"/>
                <a:gd name="T80" fmla="*/ 2638847 w 4102"/>
                <a:gd name="T81" fmla="*/ 1360684 h 3785"/>
                <a:gd name="T82" fmla="*/ 2638847 w 4102"/>
                <a:gd name="T83" fmla="*/ 1360684 h 3785"/>
                <a:gd name="T84" fmla="*/ 2570933 w 4102"/>
                <a:gd name="T85" fmla="*/ 663366 h 3785"/>
                <a:gd name="T86" fmla="*/ 2570933 w 4102"/>
                <a:gd name="T87" fmla="*/ 663366 h 3785"/>
                <a:gd name="T88" fmla="*/ 2162797 w 4102"/>
                <a:gd name="T89" fmla="*/ 105120 h 3785"/>
                <a:gd name="T90" fmla="*/ 2162797 w 4102"/>
                <a:gd name="T91" fmla="*/ 105120 h 3785"/>
                <a:gd name="T92" fmla="*/ 2023704 w 4102"/>
                <a:gd name="T93" fmla="*/ 7182 h 3785"/>
                <a:gd name="T94" fmla="*/ 2023704 w 4102"/>
                <a:gd name="T95" fmla="*/ 7182 h 3785"/>
                <a:gd name="T96" fmla="*/ 2013255 w 4102"/>
                <a:gd name="T97" fmla="*/ 24158 h 378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102" h="3785">
                  <a:moveTo>
                    <a:pt x="3083" y="37"/>
                  </a:moveTo>
                  <a:lnTo>
                    <a:pt x="3083" y="37"/>
                  </a:lnTo>
                  <a:cubicBezTo>
                    <a:pt x="3385" y="222"/>
                    <a:pt x="3636" y="486"/>
                    <a:pt x="3803" y="797"/>
                  </a:cubicBezTo>
                  <a:cubicBezTo>
                    <a:pt x="3975" y="1117"/>
                    <a:pt x="4055" y="1481"/>
                    <a:pt x="4036" y="1842"/>
                  </a:cubicBezTo>
                  <a:cubicBezTo>
                    <a:pt x="4021" y="2168"/>
                    <a:pt x="3923" y="2489"/>
                    <a:pt x="3754" y="2768"/>
                  </a:cubicBezTo>
                  <a:cubicBezTo>
                    <a:pt x="3590" y="3041"/>
                    <a:pt x="3361" y="3273"/>
                    <a:pt x="3090" y="3440"/>
                  </a:cubicBezTo>
                  <a:cubicBezTo>
                    <a:pt x="2812" y="3611"/>
                    <a:pt x="2493" y="3713"/>
                    <a:pt x="2167" y="3732"/>
                  </a:cubicBezTo>
                  <a:cubicBezTo>
                    <a:pt x="1835" y="3752"/>
                    <a:pt x="1500" y="3691"/>
                    <a:pt x="1199" y="3550"/>
                  </a:cubicBezTo>
                  <a:cubicBezTo>
                    <a:pt x="910" y="3414"/>
                    <a:pt x="654" y="3209"/>
                    <a:pt x="460" y="2957"/>
                  </a:cubicBezTo>
                  <a:cubicBezTo>
                    <a:pt x="263" y="2700"/>
                    <a:pt x="130" y="2398"/>
                    <a:pt x="75" y="2080"/>
                  </a:cubicBezTo>
                  <a:cubicBezTo>
                    <a:pt x="15" y="1729"/>
                    <a:pt x="50" y="1363"/>
                    <a:pt x="176" y="1030"/>
                  </a:cubicBezTo>
                  <a:cubicBezTo>
                    <a:pt x="302" y="700"/>
                    <a:pt x="516" y="407"/>
                    <a:pt x="791" y="185"/>
                  </a:cubicBezTo>
                  <a:cubicBezTo>
                    <a:pt x="858" y="132"/>
                    <a:pt x="929" y="82"/>
                    <a:pt x="1002" y="37"/>
                  </a:cubicBezTo>
                  <a:cubicBezTo>
                    <a:pt x="1020" y="27"/>
                    <a:pt x="1004" y="0"/>
                    <a:pt x="987" y="11"/>
                  </a:cubicBezTo>
                  <a:cubicBezTo>
                    <a:pt x="682" y="198"/>
                    <a:pt x="428" y="464"/>
                    <a:pt x="257" y="780"/>
                  </a:cubicBezTo>
                  <a:cubicBezTo>
                    <a:pt x="83" y="1104"/>
                    <a:pt x="0" y="1474"/>
                    <a:pt x="19" y="1842"/>
                  </a:cubicBezTo>
                  <a:cubicBezTo>
                    <a:pt x="35" y="2173"/>
                    <a:pt x="134" y="2499"/>
                    <a:pt x="305" y="2784"/>
                  </a:cubicBezTo>
                  <a:cubicBezTo>
                    <a:pt x="472" y="3061"/>
                    <a:pt x="705" y="3297"/>
                    <a:pt x="980" y="3466"/>
                  </a:cubicBezTo>
                  <a:cubicBezTo>
                    <a:pt x="1263" y="3641"/>
                    <a:pt x="1588" y="3743"/>
                    <a:pt x="1919" y="3763"/>
                  </a:cubicBezTo>
                  <a:cubicBezTo>
                    <a:pt x="2255" y="3784"/>
                    <a:pt x="2594" y="3719"/>
                    <a:pt x="2900" y="3578"/>
                  </a:cubicBezTo>
                  <a:cubicBezTo>
                    <a:pt x="3193" y="3441"/>
                    <a:pt x="3452" y="3233"/>
                    <a:pt x="3649" y="2976"/>
                  </a:cubicBezTo>
                  <a:cubicBezTo>
                    <a:pt x="3850" y="2716"/>
                    <a:pt x="3986" y="2408"/>
                    <a:pt x="4041" y="2084"/>
                  </a:cubicBezTo>
                  <a:cubicBezTo>
                    <a:pt x="4101" y="1726"/>
                    <a:pt x="4067" y="1355"/>
                    <a:pt x="3937" y="1016"/>
                  </a:cubicBezTo>
                  <a:cubicBezTo>
                    <a:pt x="3808" y="682"/>
                    <a:pt x="3591" y="384"/>
                    <a:pt x="3312" y="161"/>
                  </a:cubicBezTo>
                  <a:cubicBezTo>
                    <a:pt x="3244" y="106"/>
                    <a:pt x="3173" y="56"/>
                    <a:pt x="3099" y="11"/>
                  </a:cubicBezTo>
                  <a:cubicBezTo>
                    <a:pt x="3082" y="0"/>
                    <a:pt x="3067" y="27"/>
                    <a:pt x="3083" y="37"/>
                  </a:cubicBezTo>
                </a:path>
              </a:pathLst>
            </a:custGeom>
            <a:solidFill>
              <a:srgbClr val="7678ED"/>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747994"/>
                </a:solidFill>
                <a:effectLst/>
                <a:uLnTx/>
                <a:uFillTx/>
                <a:cs typeface="Poppins" panose="00000500000000000000" pitchFamily="2" charset="0"/>
              </a:endParaRPr>
            </a:p>
          </p:txBody>
        </p:sp>
        <p:sp>
          <p:nvSpPr>
            <p:cNvPr id="7" name="Freeform 291">
              <a:extLst>
                <a:ext uri="{FF2B5EF4-FFF2-40B4-BE49-F238E27FC236}">
                  <a16:creationId xmlns="" xmlns:a16="http://schemas.microsoft.com/office/drawing/2014/main" id="{125FBE2D-AF10-AA9E-0B39-C3583817131B}"/>
                </a:ext>
              </a:extLst>
            </p:cNvPr>
            <p:cNvSpPr>
              <a:spLocks noChangeArrowheads="1"/>
            </p:cNvSpPr>
            <p:nvPr/>
          </p:nvSpPr>
          <p:spPr bwMode="auto">
            <a:xfrm>
              <a:off x="6164663" y="3258717"/>
              <a:ext cx="2554215" cy="2356517"/>
            </a:xfrm>
            <a:custGeom>
              <a:avLst/>
              <a:gdLst>
                <a:gd name="T0" fmla="*/ 2013255 w 4102"/>
                <a:gd name="T1" fmla="*/ 24158 h 3785"/>
                <a:gd name="T2" fmla="*/ 2013255 w 4102"/>
                <a:gd name="T3" fmla="*/ 24158 h 3785"/>
                <a:gd name="T4" fmla="*/ 2483429 w 4102"/>
                <a:gd name="T5" fmla="*/ 520377 h 3785"/>
                <a:gd name="T6" fmla="*/ 2483429 w 4102"/>
                <a:gd name="T7" fmla="*/ 520377 h 3785"/>
                <a:gd name="T8" fmla="*/ 2635582 w 4102"/>
                <a:gd name="T9" fmla="*/ 1202677 h 3785"/>
                <a:gd name="T10" fmla="*/ 2635582 w 4102"/>
                <a:gd name="T11" fmla="*/ 1202677 h 3785"/>
                <a:gd name="T12" fmla="*/ 2450778 w 4102"/>
                <a:gd name="T13" fmla="*/ 1807280 h 3785"/>
                <a:gd name="T14" fmla="*/ 2450778 w 4102"/>
                <a:gd name="T15" fmla="*/ 1807280 h 3785"/>
                <a:gd name="T16" fmla="*/ 2017173 w 4102"/>
                <a:gd name="T17" fmla="*/ 2246042 h 3785"/>
                <a:gd name="T18" fmla="*/ 2017173 w 4102"/>
                <a:gd name="T19" fmla="*/ 2246042 h 3785"/>
                <a:gd name="T20" fmla="*/ 1414438 w 4102"/>
                <a:gd name="T21" fmla="*/ 2436694 h 3785"/>
                <a:gd name="T22" fmla="*/ 1414438 w 4102"/>
                <a:gd name="T23" fmla="*/ 2436694 h 3785"/>
                <a:gd name="T24" fmla="*/ 782969 w 4102"/>
                <a:gd name="T25" fmla="*/ 2317863 h 3785"/>
                <a:gd name="T26" fmla="*/ 782969 w 4102"/>
                <a:gd name="T27" fmla="*/ 2317863 h 3785"/>
                <a:gd name="T28" fmla="*/ 300388 w 4102"/>
                <a:gd name="T29" fmla="*/ 1930682 h 3785"/>
                <a:gd name="T30" fmla="*/ 300388 w 4102"/>
                <a:gd name="T31" fmla="*/ 1930682 h 3785"/>
                <a:gd name="T32" fmla="*/ 48976 w 4102"/>
                <a:gd name="T33" fmla="*/ 1358072 h 3785"/>
                <a:gd name="T34" fmla="*/ 48976 w 4102"/>
                <a:gd name="T35" fmla="*/ 1358072 h 3785"/>
                <a:gd name="T36" fmla="*/ 114931 w 4102"/>
                <a:gd name="T37" fmla="*/ 672507 h 3785"/>
                <a:gd name="T38" fmla="*/ 114931 w 4102"/>
                <a:gd name="T39" fmla="*/ 672507 h 3785"/>
                <a:gd name="T40" fmla="*/ 515884 w 4102"/>
                <a:gd name="T41" fmla="*/ 120790 h 3785"/>
                <a:gd name="T42" fmla="*/ 515884 w 4102"/>
                <a:gd name="T43" fmla="*/ 120790 h 3785"/>
                <a:gd name="T44" fmla="*/ 654324 w 4102"/>
                <a:gd name="T45" fmla="*/ 24158 h 3785"/>
                <a:gd name="T46" fmla="*/ 654324 w 4102"/>
                <a:gd name="T47" fmla="*/ 24158 h 3785"/>
                <a:gd name="T48" fmla="*/ 644529 w 4102"/>
                <a:gd name="T49" fmla="*/ 7182 h 3785"/>
                <a:gd name="T50" fmla="*/ 644529 w 4102"/>
                <a:gd name="T51" fmla="*/ 7182 h 3785"/>
                <a:gd name="T52" fmla="*/ 167826 w 4102"/>
                <a:gd name="T53" fmla="*/ 509277 h 3785"/>
                <a:gd name="T54" fmla="*/ 167826 w 4102"/>
                <a:gd name="T55" fmla="*/ 509277 h 3785"/>
                <a:gd name="T56" fmla="*/ 11754 w 4102"/>
                <a:gd name="T57" fmla="*/ 1202677 h 3785"/>
                <a:gd name="T58" fmla="*/ 11754 w 4102"/>
                <a:gd name="T59" fmla="*/ 1202677 h 3785"/>
                <a:gd name="T60" fmla="*/ 199171 w 4102"/>
                <a:gd name="T61" fmla="*/ 1817727 h 3785"/>
                <a:gd name="T62" fmla="*/ 199171 w 4102"/>
                <a:gd name="T63" fmla="*/ 1817727 h 3785"/>
                <a:gd name="T64" fmla="*/ 639958 w 4102"/>
                <a:gd name="T65" fmla="*/ 2263018 h 3785"/>
                <a:gd name="T66" fmla="*/ 639958 w 4102"/>
                <a:gd name="T67" fmla="*/ 2263018 h 3785"/>
                <a:gd name="T68" fmla="*/ 1252489 w 4102"/>
                <a:gd name="T69" fmla="*/ 2456935 h 3785"/>
                <a:gd name="T70" fmla="*/ 1252489 w 4102"/>
                <a:gd name="T71" fmla="*/ 2456935 h 3785"/>
                <a:gd name="T72" fmla="*/ 1893100 w 4102"/>
                <a:gd name="T73" fmla="*/ 2336145 h 3785"/>
                <a:gd name="T74" fmla="*/ 1893100 w 4102"/>
                <a:gd name="T75" fmla="*/ 2336145 h 3785"/>
                <a:gd name="T76" fmla="*/ 2382864 w 4102"/>
                <a:gd name="T77" fmla="*/ 1943087 h 3785"/>
                <a:gd name="T78" fmla="*/ 2382864 w 4102"/>
                <a:gd name="T79" fmla="*/ 1943087 h 3785"/>
                <a:gd name="T80" fmla="*/ 2638194 w 4102"/>
                <a:gd name="T81" fmla="*/ 1360684 h 3785"/>
                <a:gd name="T82" fmla="*/ 2638194 w 4102"/>
                <a:gd name="T83" fmla="*/ 1360684 h 3785"/>
                <a:gd name="T84" fmla="*/ 2570280 w 4102"/>
                <a:gd name="T85" fmla="*/ 663366 h 3785"/>
                <a:gd name="T86" fmla="*/ 2570280 w 4102"/>
                <a:gd name="T87" fmla="*/ 663366 h 3785"/>
                <a:gd name="T88" fmla="*/ 2162144 w 4102"/>
                <a:gd name="T89" fmla="*/ 105120 h 3785"/>
                <a:gd name="T90" fmla="*/ 2162144 w 4102"/>
                <a:gd name="T91" fmla="*/ 105120 h 3785"/>
                <a:gd name="T92" fmla="*/ 2023051 w 4102"/>
                <a:gd name="T93" fmla="*/ 7182 h 3785"/>
                <a:gd name="T94" fmla="*/ 2023051 w 4102"/>
                <a:gd name="T95" fmla="*/ 7182 h 3785"/>
                <a:gd name="T96" fmla="*/ 2013255 w 4102"/>
                <a:gd name="T97" fmla="*/ 24158 h 378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102" h="3785">
                  <a:moveTo>
                    <a:pt x="3083" y="37"/>
                  </a:moveTo>
                  <a:lnTo>
                    <a:pt x="3083" y="37"/>
                  </a:lnTo>
                  <a:cubicBezTo>
                    <a:pt x="3385" y="222"/>
                    <a:pt x="3635" y="486"/>
                    <a:pt x="3803" y="797"/>
                  </a:cubicBezTo>
                  <a:cubicBezTo>
                    <a:pt x="3974" y="1117"/>
                    <a:pt x="4054" y="1481"/>
                    <a:pt x="4036" y="1842"/>
                  </a:cubicBezTo>
                  <a:cubicBezTo>
                    <a:pt x="4020" y="2168"/>
                    <a:pt x="3922" y="2489"/>
                    <a:pt x="3753" y="2768"/>
                  </a:cubicBezTo>
                  <a:cubicBezTo>
                    <a:pt x="3590" y="3041"/>
                    <a:pt x="3360" y="3273"/>
                    <a:pt x="3089" y="3440"/>
                  </a:cubicBezTo>
                  <a:cubicBezTo>
                    <a:pt x="2812" y="3611"/>
                    <a:pt x="2493" y="3713"/>
                    <a:pt x="2166" y="3732"/>
                  </a:cubicBezTo>
                  <a:cubicBezTo>
                    <a:pt x="1835" y="3752"/>
                    <a:pt x="1500" y="3691"/>
                    <a:pt x="1199" y="3550"/>
                  </a:cubicBezTo>
                  <a:cubicBezTo>
                    <a:pt x="910" y="3414"/>
                    <a:pt x="654" y="3209"/>
                    <a:pt x="460" y="2957"/>
                  </a:cubicBezTo>
                  <a:cubicBezTo>
                    <a:pt x="263" y="2700"/>
                    <a:pt x="130" y="2398"/>
                    <a:pt x="75" y="2080"/>
                  </a:cubicBezTo>
                  <a:cubicBezTo>
                    <a:pt x="14" y="1729"/>
                    <a:pt x="50" y="1363"/>
                    <a:pt x="176" y="1030"/>
                  </a:cubicBezTo>
                  <a:cubicBezTo>
                    <a:pt x="301" y="700"/>
                    <a:pt x="516" y="407"/>
                    <a:pt x="790" y="185"/>
                  </a:cubicBezTo>
                  <a:cubicBezTo>
                    <a:pt x="858" y="132"/>
                    <a:pt x="929" y="82"/>
                    <a:pt x="1002" y="37"/>
                  </a:cubicBezTo>
                  <a:cubicBezTo>
                    <a:pt x="1019" y="27"/>
                    <a:pt x="1004" y="0"/>
                    <a:pt x="987" y="11"/>
                  </a:cubicBezTo>
                  <a:cubicBezTo>
                    <a:pt x="681" y="198"/>
                    <a:pt x="427" y="464"/>
                    <a:pt x="257" y="780"/>
                  </a:cubicBezTo>
                  <a:cubicBezTo>
                    <a:pt x="82" y="1104"/>
                    <a:pt x="0" y="1474"/>
                    <a:pt x="18" y="1842"/>
                  </a:cubicBezTo>
                  <a:cubicBezTo>
                    <a:pt x="35" y="2173"/>
                    <a:pt x="134" y="2499"/>
                    <a:pt x="305" y="2784"/>
                  </a:cubicBezTo>
                  <a:cubicBezTo>
                    <a:pt x="472" y="3061"/>
                    <a:pt x="705" y="3297"/>
                    <a:pt x="980" y="3466"/>
                  </a:cubicBezTo>
                  <a:cubicBezTo>
                    <a:pt x="1263" y="3641"/>
                    <a:pt x="1587" y="3743"/>
                    <a:pt x="1918" y="3763"/>
                  </a:cubicBezTo>
                  <a:cubicBezTo>
                    <a:pt x="2254" y="3784"/>
                    <a:pt x="2594" y="3719"/>
                    <a:pt x="2899" y="3578"/>
                  </a:cubicBezTo>
                  <a:cubicBezTo>
                    <a:pt x="3193" y="3441"/>
                    <a:pt x="3451" y="3233"/>
                    <a:pt x="3649" y="2976"/>
                  </a:cubicBezTo>
                  <a:cubicBezTo>
                    <a:pt x="3849" y="2716"/>
                    <a:pt x="3985" y="2408"/>
                    <a:pt x="4040" y="2084"/>
                  </a:cubicBezTo>
                  <a:cubicBezTo>
                    <a:pt x="4101" y="1726"/>
                    <a:pt x="4066" y="1355"/>
                    <a:pt x="3936" y="1016"/>
                  </a:cubicBezTo>
                  <a:cubicBezTo>
                    <a:pt x="3808" y="682"/>
                    <a:pt x="3591" y="384"/>
                    <a:pt x="3311" y="161"/>
                  </a:cubicBezTo>
                  <a:cubicBezTo>
                    <a:pt x="3243" y="106"/>
                    <a:pt x="3172" y="56"/>
                    <a:pt x="3098" y="11"/>
                  </a:cubicBezTo>
                  <a:cubicBezTo>
                    <a:pt x="3081" y="0"/>
                    <a:pt x="3066" y="27"/>
                    <a:pt x="3083" y="37"/>
                  </a:cubicBezTo>
                </a:path>
              </a:pathLst>
            </a:custGeom>
            <a:solidFill>
              <a:srgbClr val="F7B801"/>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747994"/>
                </a:solidFill>
                <a:effectLst/>
                <a:uLnTx/>
                <a:uFillTx/>
                <a:cs typeface="Poppins" panose="00000500000000000000" pitchFamily="2" charset="0"/>
              </a:endParaRPr>
            </a:p>
          </p:txBody>
        </p:sp>
        <p:sp>
          <p:nvSpPr>
            <p:cNvPr id="8" name="Freeform 363">
              <a:extLst>
                <a:ext uri="{FF2B5EF4-FFF2-40B4-BE49-F238E27FC236}">
                  <a16:creationId xmlns="" xmlns:a16="http://schemas.microsoft.com/office/drawing/2014/main" id="{ED4614EB-0BFC-0C00-97E1-51E832D80A8C}"/>
                </a:ext>
              </a:extLst>
            </p:cNvPr>
            <p:cNvSpPr>
              <a:spLocks noChangeArrowheads="1"/>
            </p:cNvSpPr>
            <p:nvPr/>
          </p:nvSpPr>
          <p:spPr bwMode="auto">
            <a:xfrm>
              <a:off x="8842468" y="3258717"/>
              <a:ext cx="2554215" cy="2356517"/>
            </a:xfrm>
            <a:custGeom>
              <a:avLst/>
              <a:gdLst>
                <a:gd name="T0" fmla="*/ 2013255 w 4102"/>
                <a:gd name="T1" fmla="*/ 24158 h 3785"/>
                <a:gd name="T2" fmla="*/ 2013255 w 4102"/>
                <a:gd name="T3" fmla="*/ 24158 h 3785"/>
                <a:gd name="T4" fmla="*/ 2483429 w 4102"/>
                <a:gd name="T5" fmla="*/ 520377 h 3785"/>
                <a:gd name="T6" fmla="*/ 2483429 w 4102"/>
                <a:gd name="T7" fmla="*/ 520377 h 3785"/>
                <a:gd name="T8" fmla="*/ 2636235 w 4102"/>
                <a:gd name="T9" fmla="*/ 1202677 h 3785"/>
                <a:gd name="T10" fmla="*/ 2636235 w 4102"/>
                <a:gd name="T11" fmla="*/ 1202677 h 3785"/>
                <a:gd name="T12" fmla="*/ 2451431 w 4102"/>
                <a:gd name="T13" fmla="*/ 1807280 h 3785"/>
                <a:gd name="T14" fmla="*/ 2451431 w 4102"/>
                <a:gd name="T15" fmla="*/ 1807280 h 3785"/>
                <a:gd name="T16" fmla="*/ 2017826 w 4102"/>
                <a:gd name="T17" fmla="*/ 2246042 h 3785"/>
                <a:gd name="T18" fmla="*/ 2017826 w 4102"/>
                <a:gd name="T19" fmla="*/ 2246042 h 3785"/>
                <a:gd name="T20" fmla="*/ 1415091 w 4102"/>
                <a:gd name="T21" fmla="*/ 2436694 h 3785"/>
                <a:gd name="T22" fmla="*/ 1415091 w 4102"/>
                <a:gd name="T23" fmla="*/ 2436694 h 3785"/>
                <a:gd name="T24" fmla="*/ 783622 w 4102"/>
                <a:gd name="T25" fmla="*/ 2317863 h 3785"/>
                <a:gd name="T26" fmla="*/ 783622 w 4102"/>
                <a:gd name="T27" fmla="*/ 2317863 h 3785"/>
                <a:gd name="T28" fmla="*/ 300388 w 4102"/>
                <a:gd name="T29" fmla="*/ 1930682 h 3785"/>
                <a:gd name="T30" fmla="*/ 300388 w 4102"/>
                <a:gd name="T31" fmla="*/ 1930682 h 3785"/>
                <a:gd name="T32" fmla="*/ 49629 w 4102"/>
                <a:gd name="T33" fmla="*/ 1358072 h 3785"/>
                <a:gd name="T34" fmla="*/ 49629 w 4102"/>
                <a:gd name="T35" fmla="*/ 1358072 h 3785"/>
                <a:gd name="T36" fmla="*/ 114931 w 4102"/>
                <a:gd name="T37" fmla="*/ 672507 h 3785"/>
                <a:gd name="T38" fmla="*/ 114931 w 4102"/>
                <a:gd name="T39" fmla="*/ 672507 h 3785"/>
                <a:gd name="T40" fmla="*/ 516537 w 4102"/>
                <a:gd name="T41" fmla="*/ 120790 h 3785"/>
                <a:gd name="T42" fmla="*/ 516537 w 4102"/>
                <a:gd name="T43" fmla="*/ 120790 h 3785"/>
                <a:gd name="T44" fmla="*/ 654324 w 4102"/>
                <a:gd name="T45" fmla="*/ 24158 h 3785"/>
                <a:gd name="T46" fmla="*/ 654324 w 4102"/>
                <a:gd name="T47" fmla="*/ 24158 h 3785"/>
                <a:gd name="T48" fmla="*/ 644529 w 4102"/>
                <a:gd name="T49" fmla="*/ 7182 h 3785"/>
                <a:gd name="T50" fmla="*/ 644529 w 4102"/>
                <a:gd name="T51" fmla="*/ 7182 h 3785"/>
                <a:gd name="T52" fmla="*/ 168479 w 4102"/>
                <a:gd name="T53" fmla="*/ 509277 h 3785"/>
                <a:gd name="T54" fmla="*/ 168479 w 4102"/>
                <a:gd name="T55" fmla="*/ 509277 h 3785"/>
                <a:gd name="T56" fmla="*/ 12407 w 4102"/>
                <a:gd name="T57" fmla="*/ 1202677 h 3785"/>
                <a:gd name="T58" fmla="*/ 12407 w 4102"/>
                <a:gd name="T59" fmla="*/ 1202677 h 3785"/>
                <a:gd name="T60" fmla="*/ 199171 w 4102"/>
                <a:gd name="T61" fmla="*/ 1817727 h 3785"/>
                <a:gd name="T62" fmla="*/ 199171 w 4102"/>
                <a:gd name="T63" fmla="*/ 1817727 h 3785"/>
                <a:gd name="T64" fmla="*/ 639958 w 4102"/>
                <a:gd name="T65" fmla="*/ 2263018 h 3785"/>
                <a:gd name="T66" fmla="*/ 639958 w 4102"/>
                <a:gd name="T67" fmla="*/ 2263018 h 3785"/>
                <a:gd name="T68" fmla="*/ 1253142 w 4102"/>
                <a:gd name="T69" fmla="*/ 2456935 h 3785"/>
                <a:gd name="T70" fmla="*/ 1253142 w 4102"/>
                <a:gd name="T71" fmla="*/ 2456935 h 3785"/>
                <a:gd name="T72" fmla="*/ 1893753 w 4102"/>
                <a:gd name="T73" fmla="*/ 2336145 h 3785"/>
                <a:gd name="T74" fmla="*/ 1893753 w 4102"/>
                <a:gd name="T75" fmla="*/ 2336145 h 3785"/>
                <a:gd name="T76" fmla="*/ 2382864 w 4102"/>
                <a:gd name="T77" fmla="*/ 1943087 h 3785"/>
                <a:gd name="T78" fmla="*/ 2382864 w 4102"/>
                <a:gd name="T79" fmla="*/ 1943087 h 3785"/>
                <a:gd name="T80" fmla="*/ 2638847 w 4102"/>
                <a:gd name="T81" fmla="*/ 1360684 h 3785"/>
                <a:gd name="T82" fmla="*/ 2638847 w 4102"/>
                <a:gd name="T83" fmla="*/ 1360684 h 3785"/>
                <a:gd name="T84" fmla="*/ 2570933 w 4102"/>
                <a:gd name="T85" fmla="*/ 663366 h 3785"/>
                <a:gd name="T86" fmla="*/ 2570933 w 4102"/>
                <a:gd name="T87" fmla="*/ 663366 h 3785"/>
                <a:gd name="T88" fmla="*/ 2162797 w 4102"/>
                <a:gd name="T89" fmla="*/ 105120 h 3785"/>
                <a:gd name="T90" fmla="*/ 2162797 w 4102"/>
                <a:gd name="T91" fmla="*/ 105120 h 3785"/>
                <a:gd name="T92" fmla="*/ 2023704 w 4102"/>
                <a:gd name="T93" fmla="*/ 7182 h 3785"/>
                <a:gd name="T94" fmla="*/ 2023704 w 4102"/>
                <a:gd name="T95" fmla="*/ 7182 h 3785"/>
                <a:gd name="T96" fmla="*/ 2013255 w 4102"/>
                <a:gd name="T97" fmla="*/ 24158 h 378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102" h="3785">
                  <a:moveTo>
                    <a:pt x="3083" y="37"/>
                  </a:moveTo>
                  <a:lnTo>
                    <a:pt x="3083" y="37"/>
                  </a:lnTo>
                  <a:cubicBezTo>
                    <a:pt x="3385" y="222"/>
                    <a:pt x="3636" y="486"/>
                    <a:pt x="3803" y="797"/>
                  </a:cubicBezTo>
                  <a:cubicBezTo>
                    <a:pt x="3975" y="1117"/>
                    <a:pt x="4055" y="1481"/>
                    <a:pt x="4037" y="1842"/>
                  </a:cubicBezTo>
                  <a:cubicBezTo>
                    <a:pt x="4021" y="2168"/>
                    <a:pt x="3923" y="2489"/>
                    <a:pt x="3754" y="2768"/>
                  </a:cubicBezTo>
                  <a:cubicBezTo>
                    <a:pt x="3590" y="3041"/>
                    <a:pt x="3361" y="3273"/>
                    <a:pt x="3090" y="3440"/>
                  </a:cubicBezTo>
                  <a:cubicBezTo>
                    <a:pt x="2812" y="3611"/>
                    <a:pt x="2493" y="3713"/>
                    <a:pt x="2167" y="3732"/>
                  </a:cubicBezTo>
                  <a:cubicBezTo>
                    <a:pt x="1835" y="3752"/>
                    <a:pt x="1500" y="3691"/>
                    <a:pt x="1200" y="3550"/>
                  </a:cubicBezTo>
                  <a:cubicBezTo>
                    <a:pt x="910" y="3414"/>
                    <a:pt x="655" y="3209"/>
                    <a:pt x="460" y="2957"/>
                  </a:cubicBezTo>
                  <a:cubicBezTo>
                    <a:pt x="263" y="2700"/>
                    <a:pt x="130" y="2398"/>
                    <a:pt x="76" y="2080"/>
                  </a:cubicBezTo>
                  <a:cubicBezTo>
                    <a:pt x="15" y="1729"/>
                    <a:pt x="50" y="1363"/>
                    <a:pt x="176" y="1030"/>
                  </a:cubicBezTo>
                  <a:cubicBezTo>
                    <a:pt x="302" y="700"/>
                    <a:pt x="516" y="407"/>
                    <a:pt x="791" y="185"/>
                  </a:cubicBezTo>
                  <a:cubicBezTo>
                    <a:pt x="858" y="132"/>
                    <a:pt x="929" y="82"/>
                    <a:pt x="1002" y="37"/>
                  </a:cubicBezTo>
                  <a:cubicBezTo>
                    <a:pt x="1020" y="27"/>
                    <a:pt x="1004" y="0"/>
                    <a:pt x="987" y="11"/>
                  </a:cubicBezTo>
                  <a:cubicBezTo>
                    <a:pt x="682" y="198"/>
                    <a:pt x="428" y="464"/>
                    <a:pt x="258" y="780"/>
                  </a:cubicBezTo>
                  <a:cubicBezTo>
                    <a:pt x="83" y="1104"/>
                    <a:pt x="0" y="1474"/>
                    <a:pt x="19" y="1842"/>
                  </a:cubicBezTo>
                  <a:cubicBezTo>
                    <a:pt x="35" y="2173"/>
                    <a:pt x="134" y="2499"/>
                    <a:pt x="305" y="2784"/>
                  </a:cubicBezTo>
                  <a:cubicBezTo>
                    <a:pt x="472" y="3061"/>
                    <a:pt x="705" y="3297"/>
                    <a:pt x="980" y="3466"/>
                  </a:cubicBezTo>
                  <a:cubicBezTo>
                    <a:pt x="1263" y="3641"/>
                    <a:pt x="1588" y="3743"/>
                    <a:pt x="1919" y="3763"/>
                  </a:cubicBezTo>
                  <a:cubicBezTo>
                    <a:pt x="2255" y="3784"/>
                    <a:pt x="2595" y="3719"/>
                    <a:pt x="2900" y="3578"/>
                  </a:cubicBezTo>
                  <a:cubicBezTo>
                    <a:pt x="3193" y="3441"/>
                    <a:pt x="3452" y="3233"/>
                    <a:pt x="3649" y="2976"/>
                  </a:cubicBezTo>
                  <a:cubicBezTo>
                    <a:pt x="3850" y="2716"/>
                    <a:pt x="3986" y="2408"/>
                    <a:pt x="4041" y="2084"/>
                  </a:cubicBezTo>
                  <a:cubicBezTo>
                    <a:pt x="4101" y="1726"/>
                    <a:pt x="4067" y="1355"/>
                    <a:pt x="3937" y="1016"/>
                  </a:cubicBezTo>
                  <a:cubicBezTo>
                    <a:pt x="3808" y="682"/>
                    <a:pt x="3591" y="384"/>
                    <a:pt x="3312" y="161"/>
                  </a:cubicBezTo>
                  <a:cubicBezTo>
                    <a:pt x="3244" y="106"/>
                    <a:pt x="3173" y="56"/>
                    <a:pt x="3099" y="11"/>
                  </a:cubicBezTo>
                  <a:cubicBezTo>
                    <a:pt x="3082" y="0"/>
                    <a:pt x="3067" y="27"/>
                    <a:pt x="3083" y="37"/>
                  </a:cubicBezTo>
                </a:path>
              </a:pathLst>
            </a:custGeom>
            <a:solidFill>
              <a:srgbClr val="F18701"/>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747994"/>
                </a:solidFill>
                <a:effectLst/>
                <a:uLnTx/>
                <a:uFillTx/>
                <a:cs typeface="Poppins" panose="00000500000000000000" pitchFamily="2" charset="0"/>
              </a:endParaRPr>
            </a:p>
          </p:txBody>
        </p:sp>
        <p:sp>
          <p:nvSpPr>
            <p:cNvPr id="9" name="TextBox 8">
              <a:extLst>
                <a:ext uri="{FF2B5EF4-FFF2-40B4-BE49-F238E27FC236}">
                  <a16:creationId xmlns="" xmlns:a16="http://schemas.microsoft.com/office/drawing/2014/main" id="{E2D2B830-EEF2-6E0C-FC4A-3E89CE9FE187}"/>
                </a:ext>
              </a:extLst>
            </p:cNvPr>
            <p:cNvSpPr txBox="1"/>
            <p:nvPr/>
          </p:nvSpPr>
          <p:spPr>
            <a:xfrm>
              <a:off x="1017858" y="4059970"/>
              <a:ext cx="2129534" cy="425883"/>
            </a:xfrm>
            <a:prstGeom prst="rect">
              <a:avLst/>
            </a:prstGeom>
            <a:noFill/>
          </p:spPr>
          <p:txBody>
            <a:bodyPr wrap="square" rtlCol="0" anchor="b">
              <a:spAutoFit/>
            </a:bodyPr>
            <a:lstStyle/>
            <a:p>
              <a:pPr algn="ctr" defTabSz="914217"/>
              <a:r>
                <a:rPr lang="en-US" sz="1400" b="1" spc="-15" dirty="0" smtClean="0">
                  <a:solidFill>
                    <a:srgbClr val="111340"/>
                  </a:solidFill>
                  <a:cs typeface="Poppins" panose="00000500000000000000" pitchFamily="2" charset="0"/>
                </a:rPr>
                <a:t>100 </a:t>
              </a:r>
              <a:r>
                <a:rPr lang="en-US" sz="1400" b="1" spc="-15" dirty="0" err="1" smtClean="0">
                  <a:solidFill>
                    <a:srgbClr val="111340"/>
                  </a:solidFill>
                  <a:cs typeface="Poppins" panose="00000500000000000000" pitchFamily="2" charset="0"/>
                </a:rPr>
                <a:t>triệu</a:t>
              </a:r>
              <a:r>
                <a:rPr lang="en-US" sz="1400" b="1" spc="-15" dirty="0" smtClean="0">
                  <a:solidFill>
                    <a:srgbClr val="111340"/>
                  </a:solidFill>
                  <a:cs typeface="Poppins" panose="00000500000000000000" pitchFamily="2" charset="0"/>
                </a:rPr>
                <a:t> </a:t>
              </a:r>
              <a:r>
                <a:rPr lang="en-US" sz="1400" b="1" spc="-15" dirty="0" err="1" smtClean="0">
                  <a:solidFill>
                    <a:srgbClr val="111340"/>
                  </a:solidFill>
                  <a:cs typeface="Poppins" panose="00000500000000000000" pitchFamily="2" charset="0"/>
                </a:rPr>
                <a:t>dân</a:t>
              </a:r>
              <a:endParaRPr lang="en-US" sz="1400" b="1" spc="-15" dirty="0">
                <a:solidFill>
                  <a:srgbClr val="111340"/>
                </a:solidFill>
                <a:cs typeface="Poppins" panose="00000500000000000000" pitchFamily="2" charset="0"/>
              </a:endParaRPr>
            </a:p>
          </p:txBody>
        </p:sp>
        <p:sp>
          <p:nvSpPr>
            <p:cNvPr id="10" name="TextBox 9">
              <a:extLst>
                <a:ext uri="{FF2B5EF4-FFF2-40B4-BE49-F238E27FC236}">
                  <a16:creationId xmlns="" xmlns:a16="http://schemas.microsoft.com/office/drawing/2014/main" id="{4E0F9CFF-743B-40D0-42AE-F2FE1D091EF1}"/>
                </a:ext>
              </a:extLst>
            </p:cNvPr>
            <p:cNvSpPr txBox="1"/>
            <p:nvPr/>
          </p:nvSpPr>
          <p:spPr>
            <a:xfrm>
              <a:off x="1398213" y="2378875"/>
              <a:ext cx="1368824" cy="1149884"/>
            </a:xfrm>
            <a:prstGeom prst="rect">
              <a:avLst/>
            </a:prstGeom>
            <a:noFill/>
          </p:spPr>
          <p:txBody>
            <a:bodyPr wrap="square" rtlCol="0" anchor="ctr">
              <a:spAutoFit/>
            </a:bodyPr>
            <a:lstStyle/>
            <a:p>
              <a:pPr algn="ctr" defTabSz="914217"/>
              <a:r>
                <a:rPr lang="en-US" sz="4800" b="1" spc="-250">
                  <a:ln w="25400">
                    <a:noFill/>
                    <a:miter lim="800000"/>
                  </a:ln>
                  <a:solidFill>
                    <a:srgbClr val="3C348B"/>
                  </a:solidFill>
                  <a:cs typeface="Poppins" panose="00000500000000000000" pitchFamily="2" charset="0"/>
                </a:rPr>
                <a:t>01</a:t>
              </a:r>
            </a:p>
          </p:txBody>
        </p:sp>
        <p:sp>
          <p:nvSpPr>
            <p:cNvPr id="11" name="TextBox 10">
              <a:extLst>
                <a:ext uri="{FF2B5EF4-FFF2-40B4-BE49-F238E27FC236}">
                  <a16:creationId xmlns="" xmlns:a16="http://schemas.microsoft.com/office/drawing/2014/main" id="{BF8F48DA-6B61-3930-99A8-5B32C84D9CC3}"/>
                </a:ext>
              </a:extLst>
            </p:cNvPr>
            <p:cNvSpPr txBox="1"/>
            <p:nvPr/>
          </p:nvSpPr>
          <p:spPr>
            <a:xfrm>
              <a:off x="4076985" y="2378875"/>
              <a:ext cx="1368824" cy="1149884"/>
            </a:xfrm>
            <a:prstGeom prst="rect">
              <a:avLst/>
            </a:prstGeom>
            <a:noFill/>
          </p:spPr>
          <p:txBody>
            <a:bodyPr wrap="square" rtlCol="0" anchor="ctr">
              <a:spAutoFit/>
            </a:bodyPr>
            <a:lstStyle/>
            <a:p>
              <a:pPr algn="ctr" defTabSz="914217"/>
              <a:r>
                <a:rPr lang="en-US" sz="4800" b="1" spc="-250">
                  <a:ln w="25400">
                    <a:noFill/>
                    <a:miter lim="800000"/>
                  </a:ln>
                  <a:solidFill>
                    <a:srgbClr val="7678ED"/>
                  </a:solidFill>
                  <a:cs typeface="Poppins" panose="00000500000000000000" pitchFamily="2" charset="0"/>
                </a:rPr>
                <a:t>02</a:t>
              </a:r>
            </a:p>
          </p:txBody>
        </p:sp>
        <p:sp>
          <p:nvSpPr>
            <p:cNvPr id="12" name="TextBox 11">
              <a:extLst>
                <a:ext uri="{FF2B5EF4-FFF2-40B4-BE49-F238E27FC236}">
                  <a16:creationId xmlns="" xmlns:a16="http://schemas.microsoft.com/office/drawing/2014/main" id="{DC6D6C41-33F2-E3AD-36C5-77AB0D531B29}"/>
                </a:ext>
              </a:extLst>
            </p:cNvPr>
            <p:cNvSpPr txBox="1"/>
            <p:nvPr/>
          </p:nvSpPr>
          <p:spPr>
            <a:xfrm>
              <a:off x="6754318" y="2378875"/>
              <a:ext cx="1368824" cy="1149884"/>
            </a:xfrm>
            <a:prstGeom prst="rect">
              <a:avLst/>
            </a:prstGeom>
            <a:noFill/>
          </p:spPr>
          <p:txBody>
            <a:bodyPr wrap="square" rtlCol="0" anchor="ctr">
              <a:spAutoFit/>
            </a:bodyPr>
            <a:lstStyle/>
            <a:p>
              <a:pPr algn="ctr" defTabSz="914217"/>
              <a:r>
                <a:rPr lang="en-US" sz="4800" b="1" spc="-250">
                  <a:ln w="25400">
                    <a:noFill/>
                    <a:miter lim="800000"/>
                  </a:ln>
                  <a:solidFill>
                    <a:srgbClr val="F7B801"/>
                  </a:solidFill>
                  <a:cs typeface="Poppins" panose="00000500000000000000" pitchFamily="2" charset="0"/>
                </a:rPr>
                <a:t>03</a:t>
              </a:r>
            </a:p>
          </p:txBody>
        </p:sp>
        <p:sp>
          <p:nvSpPr>
            <p:cNvPr id="13" name="TextBox 12">
              <a:extLst>
                <a:ext uri="{FF2B5EF4-FFF2-40B4-BE49-F238E27FC236}">
                  <a16:creationId xmlns="" xmlns:a16="http://schemas.microsoft.com/office/drawing/2014/main" id="{CB1640B1-8FDB-F83D-2468-0076AFC0F5D3}"/>
                </a:ext>
              </a:extLst>
            </p:cNvPr>
            <p:cNvSpPr txBox="1"/>
            <p:nvPr/>
          </p:nvSpPr>
          <p:spPr>
            <a:xfrm>
              <a:off x="9432713" y="2378875"/>
              <a:ext cx="1368824" cy="1149884"/>
            </a:xfrm>
            <a:prstGeom prst="rect">
              <a:avLst/>
            </a:prstGeom>
            <a:noFill/>
          </p:spPr>
          <p:txBody>
            <a:bodyPr wrap="square" rtlCol="0" anchor="ctr">
              <a:spAutoFit/>
            </a:bodyPr>
            <a:lstStyle/>
            <a:p>
              <a:pPr algn="ctr" defTabSz="914217"/>
              <a:r>
                <a:rPr lang="en-US" sz="4800" b="1" spc="-250" dirty="0">
                  <a:ln w="25400">
                    <a:noFill/>
                    <a:miter lim="800000"/>
                  </a:ln>
                  <a:solidFill>
                    <a:srgbClr val="F18701"/>
                  </a:solidFill>
                  <a:cs typeface="Poppins" panose="00000500000000000000" pitchFamily="2" charset="0"/>
                </a:rPr>
                <a:t>04</a:t>
              </a:r>
            </a:p>
          </p:txBody>
        </p:sp>
      </p:grpSp>
      <p:sp>
        <p:nvSpPr>
          <p:cNvPr id="14" name="TextBox 13">
            <a:extLst>
              <a:ext uri="{FF2B5EF4-FFF2-40B4-BE49-F238E27FC236}">
                <a16:creationId xmlns="" xmlns:a16="http://schemas.microsoft.com/office/drawing/2014/main" id="{E2D2B830-EEF2-6E0C-FC4A-3E89CE9FE187}"/>
              </a:ext>
            </a:extLst>
          </p:cNvPr>
          <p:cNvSpPr txBox="1"/>
          <p:nvPr/>
        </p:nvSpPr>
        <p:spPr>
          <a:xfrm>
            <a:off x="5126754" y="3426765"/>
            <a:ext cx="1538969" cy="307777"/>
          </a:xfrm>
          <a:prstGeom prst="rect">
            <a:avLst/>
          </a:prstGeom>
          <a:noFill/>
        </p:spPr>
        <p:txBody>
          <a:bodyPr wrap="square" rtlCol="0" anchor="b">
            <a:spAutoFit/>
          </a:bodyPr>
          <a:lstStyle/>
          <a:p>
            <a:pPr algn="ctr" defTabSz="914217"/>
            <a:r>
              <a:rPr lang="en-US" sz="1400" spc="-15" dirty="0">
                <a:solidFill>
                  <a:srgbClr val="111340"/>
                </a:solidFill>
                <a:cs typeface="Poppins" panose="00000500000000000000" pitchFamily="2" charset="0"/>
              </a:rPr>
              <a:t>69% (15 - 64 )</a:t>
            </a:r>
            <a:endParaRPr lang="en-US" sz="1400" b="1" spc="-15" dirty="0">
              <a:solidFill>
                <a:srgbClr val="111340"/>
              </a:solidFill>
              <a:cs typeface="Poppins" panose="00000500000000000000" pitchFamily="2" charset="0"/>
            </a:endParaRPr>
          </a:p>
        </p:txBody>
      </p:sp>
      <p:sp>
        <p:nvSpPr>
          <p:cNvPr id="15" name="TextBox 14">
            <a:extLst>
              <a:ext uri="{FF2B5EF4-FFF2-40B4-BE49-F238E27FC236}">
                <a16:creationId xmlns="" xmlns:a16="http://schemas.microsoft.com/office/drawing/2014/main" id="{E2D2B830-EEF2-6E0C-FC4A-3E89CE9FE187}"/>
              </a:ext>
            </a:extLst>
          </p:cNvPr>
          <p:cNvSpPr txBox="1"/>
          <p:nvPr/>
        </p:nvSpPr>
        <p:spPr>
          <a:xfrm>
            <a:off x="7061606" y="3405565"/>
            <a:ext cx="1538969" cy="307777"/>
          </a:xfrm>
          <a:prstGeom prst="rect">
            <a:avLst/>
          </a:prstGeom>
          <a:noFill/>
        </p:spPr>
        <p:txBody>
          <a:bodyPr wrap="square" rtlCol="0" anchor="b">
            <a:spAutoFit/>
          </a:bodyPr>
          <a:lstStyle/>
          <a:p>
            <a:pPr algn="ctr" defTabSz="914217"/>
            <a:r>
              <a:rPr lang="en-US" sz="1400" spc="-15" dirty="0" smtClean="0">
                <a:solidFill>
                  <a:srgbClr val="111340"/>
                </a:solidFill>
                <a:cs typeface="Poppins" panose="00000500000000000000" pitchFamily="2" charset="0"/>
              </a:rPr>
              <a:t>70</a:t>
            </a:r>
            <a:r>
              <a:rPr lang="en-US" sz="1400" spc="-15" dirty="0">
                <a:solidFill>
                  <a:srgbClr val="111340"/>
                </a:solidFill>
                <a:cs typeface="Poppins" panose="00000500000000000000" pitchFamily="2" charset="0"/>
              </a:rPr>
              <a:t>%</a:t>
            </a:r>
            <a:endParaRPr lang="en-US" sz="1400" b="1" spc="-15" dirty="0">
              <a:solidFill>
                <a:srgbClr val="111340"/>
              </a:solidFill>
              <a:cs typeface="Poppins" panose="00000500000000000000" pitchFamily="2" charset="0"/>
            </a:endParaRPr>
          </a:p>
        </p:txBody>
      </p:sp>
      <p:sp>
        <p:nvSpPr>
          <p:cNvPr id="17" name="TextBox 16">
            <a:extLst>
              <a:ext uri="{FF2B5EF4-FFF2-40B4-BE49-F238E27FC236}">
                <a16:creationId xmlns="" xmlns:a16="http://schemas.microsoft.com/office/drawing/2014/main" id="{E2D2B830-EEF2-6E0C-FC4A-3E89CE9FE187}"/>
              </a:ext>
            </a:extLst>
          </p:cNvPr>
          <p:cNvSpPr txBox="1"/>
          <p:nvPr/>
        </p:nvSpPr>
        <p:spPr>
          <a:xfrm>
            <a:off x="9152451" y="3405564"/>
            <a:ext cx="1538969" cy="307777"/>
          </a:xfrm>
          <a:prstGeom prst="rect">
            <a:avLst/>
          </a:prstGeom>
          <a:noFill/>
        </p:spPr>
        <p:txBody>
          <a:bodyPr wrap="square" rtlCol="0" anchor="b">
            <a:spAutoFit/>
          </a:bodyPr>
          <a:lstStyle/>
          <a:p>
            <a:pPr algn="ctr" defTabSz="914217"/>
            <a:r>
              <a:rPr lang="en-US" sz="1400" spc="-15" dirty="0" smtClean="0">
                <a:solidFill>
                  <a:srgbClr val="111340"/>
                </a:solidFill>
                <a:cs typeface="Poppins" panose="00000500000000000000" pitchFamily="2" charset="0"/>
              </a:rPr>
              <a:t>70</a:t>
            </a:r>
            <a:r>
              <a:rPr lang="en-US" sz="1400" spc="-15" dirty="0">
                <a:solidFill>
                  <a:srgbClr val="111340"/>
                </a:solidFill>
                <a:cs typeface="Poppins" panose="00000500000000000000" pitchFamily="2" charset="0"/>
              </a:rPr>
              <a:t>%</a:t>
            </a:r>
            <a:endParaRPr lang="en-US" sz="1400" b="1" spc="-15" dirty="0">
              <a:solidFill>
                <a:srgbClr val="111340"/>
              </a:solidFill>
              <a:cs typeface="Poppins" panose="00000500000000000000" pitchFamily="2" charset="0"/>
            </a:endParaRPr>
          </a:p>
        </p:txBody>
      </p:sp>
      <p:pic>
        <p:nvPicPr>
          <p:cNvPr id="18" name="Picture 2" descr="Trang chủ - Bộ Thông Tin và Truyền Thông">
            <a:extLst>
              <a:ext uri="{FF2B5EF4-FFF2-40B4-BE49-F238E27FC236}">
                <a16:creationId xmlns="" xmlns:a16="http://schemas.microsoft.com/office/drawing/2014/main" id="{04B56280-3CAE-C98D-21BF-82DE931AD0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865" y="291150"/>
            <a:ext cx="807668" cy="807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1705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rang chủ - Bộ Thông Tin và Truyền Thông">
            <a:extLst>
              <a:ext uri="{FF2B5EF4-FFF2-40B4-BE49-F238E27FC236}">
                <a16:creationId xmlns="" xmlns:a16="http://schemas.microsoft.com/office/drawing/2014/main" id="{04B56280-3CAE-C98D-21BF-82DE931AD0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865" y="291150"/>
            <a:ext cx="807668" cy="80766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 xmlns:a16="http://schemas.microsoft.com/office/drawing/2014/main" id="{98DAFACC-0570-4523-86A4-4AF832B2E12D}"/>
              </a:ext>
            </a:extLst>
          </p:cNvPr>
          <p:cNvPicPr>
            <a:picLocks noChangeAspect="1"/>
          </p:cNvPicPr>
          <p:nvPr/>
        </p:nvPicPr>
        <p:blipFill>
          <a:blip r:embed="rId4"/>
          <a:stretch>
            <a:fillRect/>
          </a:stretch>
        </p:blipFill>
        <p:spPr>
          <a:xfrm>
            <a:off x="5037826" y="813647"/>
            <a:ext cx="6864694" cy="6044353"/>
          </a:xfrm>
          <a:prstGeom prst="rect">
            <a:avLst/>
          </a:prstGeom>
        </p:spPr>
      </p:pic>
      <p:sp>
        <p:nvSpPr>
          <p:cNvPr id="8" name="TextBox 7">
            <a:extLst>
              <a:ext uri="{FF2B5EF4-FFF2-40B4-BE49-F238E27FC236}">
                <a16:creationId xmlns="" xmlns:a16="http://schemas.microsoft.com/office/drawing/2014/main" id="{C17ACFEE-6C6C-4939-B31E-DA447ED00E16}"/>
              </a:ext>
            </a:extLst>
          </p:cNvPr>
          <p:cNvSpPr txBox="1"/>
          <p:nvPr/>
        </p:nvSpPr>
        <p:spPr>
          <a:xfrm>
            <a:off x="4236549" y="6686700"/>
            <a:ext cx="2372381" cy="184666"/>
          </a:xfrm>
          <a:prstGeom prst="rect">
            <a:avLst/>
          </a:prstGeom>
          <a:noFill/>
        </p:spPr>
        <p:txBody>
          <a:bodyPr wrap="none" lIns="0" tIns="0" rIns="0" bIns="0" rtlCol="0">
            <a:spAutoFit/>
          </a:bodyPr>
          <a:lstStyle/>
          <a:p>
            <a:r>
              <a:rPr lang="en-GB" sz="1200" dirty="0" smtClean="0">
                <a:solidFill>
                  <a:schemeClr val="tx1">
                    <a:lumMod val="50000"/>
                    <a:lumOff val="50000"/>
                  </a:schemeClr>
                </a:solidFill>
              </a:rPr>
              <a:t>(</a:t>
            </a:r>
            <a:r>
              <a:rPr lang="en-GB" sz="1200" dirty="0" err="1" smtClean="0">
                <a:solidFill>
                  <a:schemeClr val="tx1">
                    <a:lumMod val="50000"/>
                    <a:lumOff val="50000"/>
                  </a:schemeClr>
                </a:solidFill>
              </a:rPr>
              <a:t>Nguồn</a:t>
            </a:r>
            <a:r>
              <a:rPr lang="en-GB" sz="1200" dirty="0">
                <a:solidFill>
                  <a:schemeClr val="tx1">
                    <a:lumMod val="50000"/>
                    <a:lumOff val="50000"/>
                  </a:schemeClr>
                </a:solidFill>
              </a:rPr>
              <a:t>: </a:t>
            </a:r>
            <a:r>
              <a:rPr lang="en-US" sz="1200" b="0" i="0" dirty="0">
                <a:solidFill>
                  <a:srgbClr val="455F7C"/>
                </a:solidFill>
                <a:effectLst/>
                <a:latin typeface="Open Sans" panose="020B0606030504020204" pitchFamily="34" charset="0"/>
              </a:rPr>
              <a:t> </a:t>
            </a:r>
            <a:r>
              <a:rPr lang="en-US" sz="1200" b="0" i="0" u="sng" dirty="0">
                <a:solidFill>
                  <a:srgbClr val="0077D5"/>
                </a:solidFill>
                <a:effectLst/>
                <a:latin typeface="Open Sans" panose="020B0606030504020204" pitchFamily="34" charset="0"/>
                <a:hlinkClick r:id="rId5"/>
              </a:rPr>
              <a:t>Statista Research </a:t>
            </a:r>
            <a:r>
              <a:rPr lang="en-US" sz="1200" b="0" i="0" u="sng" dirty="0" smtClean="0">
                <a:solidFill>
                  <a:srgbClr val="0077D5"/>
                </a:solidFill>
                <a:effectLst/>
                <a:latin typeface="Open Sans" panose="020B0606030504020204" pitchFamily="34" charset="0"/>
                <a:hlinkClick r:id="rId5"/>
              </a:rPr>
              <a:t>Department</a:t>
            </a:r>
            <a:endParaRPr lang="en-GB" sz="1200" dirty="0">
              <a:solidFill>
                <a:schemeClr val="tx1">
                  <a:lumMod val="50000"/>
                  <a:lumOff val="50000"/>
                </a:schemeClr>
              </a:solidFill>
            </a:endParaRPr>
          </a:p>
        </p:txBody>
      </p:sp>
      <p:grpSp>
        <p:nvGrpSpPr>
          <p:cNvPr id="13" name="Group 12">
            <a:extLst>
              <a:ext uri="{FF2B5EF4-FFF2-40B4-BE49-F238E27FC236}">
                <a16:creationId xmlns="" xmlns:a16="http://schemas.microsoft.com/office/drawing/2014/main" id="{06C005E6-11AF-4888-B20A-F1875AA41C93}"/>
              </a:ext>
            </a:extLst>
          </p:cNvPr>
          <p:cNvGrpSpPr/>
          <p:nvPr/>
        </p:nvGrpSpPr>
        <p:grpSpPr>
          <a:xfrm>
            <a:off x="321865" y="813647"/>
            <a:ext cx="4715961" cy="3612159"/>
            <a:chOff x="5141493" y="1709222"/>
            <a:chExt cx="3856065" cy="2465270"/>
          </a:xfrm>
        </p:grpSpPr>
        <p:graphicFrame>
          <p:nvGraphicFramePr>
            <p:cNvPr id="14" name="Chart 13">
              <a:extLst>
                <a:ext uri="{FF2B5EF4-FFF2-40B4-BE49-F238E27FC236}">
                  <a16:creationId xmlns="" xmlns:a16="http://schemas.microsoft.com/office/drawing/2014/main" id="{4499FC4B-C6FD-4B86-BA8F-3451D5ADDA95}"/>
                </a:ext>
              </a:extLst>
            </p:cNvPr>
            <p:cNvGraphicFramePr/>
            <p:nvPr>
              <p:extLst/>
            </p:nvPr>
          </p:nvGraphicFramePr>
          <p:xfrm>
            <a:off x="5141493" y="1709222"/>
            <a:ext cx="3856065" cy="2465270"/>
          </p:xfrm>
          <a:graphic>
            <a:graphicData uri="http://schemas.openxmlformats.org/drawingml/2006/chart">
              <c:chart xmlns:c="http://schemas.openxmlformats.org/drawingml/2006/chart" xmlns:r="http://schemas.openxmlformats.org/officeDocument/2006/relationships" r:id="rId6"/>
            </a:graphicData>
          </a:graphic>
        </p:graphicFrame>
        <p:sp>
          <p:nvSpPr>
            <p:cNvPr id="15" name="Rectangle 14">
              <a:extLst>
                <a:ext uri="{FF2B5EF4-FFF2-40B4-BE49-F238E27FC236}">
                  <a16:creationId xmlns="" xmlns:a16="http://schemas.microsoft.com/office/drawing/2014/main" id="{15AD289B-F6AF-4AFC-9949-154F58750513}"/>
                </a:ext>
              </a:extLst>
            </p:cNvPr>
            <p:cNvSpPr/>
            <p:nvPr/>
          </p:nvSpPr>
          <p:spPr>
            <a:xfrm>
              <a:off x="6276502" y="2465164"/>
              <a:ext cx="1867626" cy="735193"/>
            </a:xfrm>
            <a:prstGeom prst="rect">
              <a:avLst/>
            </a:prstGeom>
          </p:spPr>
          <p:txBody>
            <a:bodyPr wrap="square">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C00000"/>
                  </a:solidFill>
                  <a:effectLst/>
                  <a:uLnTx/>
                  <a:uFillTx/>
                  <a:latin typeface="#9Slide02 Noi dung dai"/>
                  <a:ea typeface="Open Sans Light" panose="020B0306030504020204" pitchFamily="34" charset="0"/>
                  <a:cs typeface="Open Sans Light" panose="020B0306030504020204" pitchFamily="34" charset="0"/>
                </a:rPr>
                <a:t>51.78 </a:t>
              </a:r>
              <a:r>
                <a:rPr kumimoji="0" lang="en-GB" sz="1400" b="0" i="0" u="none" strike="noStrike" kern="1200" cap="none" spc="0" normalizeH="0" baseline="0" noProof="0" dirty="0" err="1">
                  <a:ln>
                    <a:noFill/>
                  </a:ln>
                  <a:solidFill>
                    <a:srgbClr val="C00000"/>
                  </a:solidFill>
                  <a:effectLst/>
                  <a:uLnTx/>
                  <a:uFillTx/>
                  <a:latin typeface="#9Slide02 Noi dung dai"/>
                  <a:ea typeface="Open Sans Light" panose="020B0306030504020204" pitchFamily="34" charset="0"/>
                  <a:cs typeface="Open Sans Light" panose="020B0306030504020204" pitchFamily="34" charset="0"/>
                </a:rPr>
                <a:t>triệu</a:t>
              </a:r>
              <a:r>
                <a:rPr kumimoji="0" lang="en-GB" sz="1400" b="0" i="0" u="none" strike="noStrike" kern="1200" cap="none" spc="0" normalizeH="0" baseline="0" noProof="0" dirty="0">
                  <a:ln>
                    <a:noFill/>
                  </a:ln>
                  <a:solidFill>
                    <a:srgbClr val="C00000"/>
                  </a:solidFill>
                  <a:effectLst/>
                  <a:uLnTx/>
                  <a:uFillTx/>
                  <a:latin typeface="#9Slide02 Noi dung dai"/>
                  <a:ea typeface="Open Sans Light" panose="020B0306030504020204" pitchFamily="34" charset="0"/>
                  <a:cs typeface="Open Sans Light" panose="020B0306030504020204" pitchFamily="34" charset="0"/>
                </a:rPr>
                <a:t> </a:t>
              </a:r>
              <a:r>
                <a:rPr kumimoji="0" lang="en-GB" sz="1200" b="0" i="0" u="none" strike="noStrike" kern="1200" cap="none" spc="0" normalizeH="0" baseline="0" noProof="0" dirty="0">
                  <a:ln>
                    <a:noFill/>
                  </a:ln>
                  <a:solidFill>
                    <a:srgbClr val="3E3D3D"/>
                  </a:solidFill>
                  <a:effectLst/>
                  <a:uLnTx/>
                  <a:uFillTx/>
                  <a:latin typeface="#9Slide02 Noi dung dai"/>
                  <a:ea typeface="Open Sans Light" panose="020B0306030504020204" pitchFamily="34" charset="0"/>
                  <a:cs typeface="Open Sans Light" panose="020B0306030504020204" pitchFamily="34" charset="0"/>
                </a:rPr>
                <a:t>ng</a:t>
              </a:r>
              <a:r>
                <a:rPr kumimoji="0" lang="vi-VN" sz="1200" b="0" i="0" u="none" strike="noStrike" kern="1200" cap="none" spc="0" normalizeH="0" baseline="0" noProof="0" dirty="0">
                  <a:ln>
                    <a:noFill/>
                  </a:ln>
                  <a:solidFill>
                    <a:srgbClr val="3E3D3D"/>
                  </a:solidFill>
                  <a:effectLst/>
                  <a:uLnTx/>
                  <a:uFillTx/>
                  <a:latin typeface="#9Slide02 Noi dung dai"/>
                  <a:ea typeface="Open Sans Light" panose="020B0306030504020204" pitchFamily="34" charset="0"/>
                  <a:cs typeface="Open Sans Light" panose="020B0306030504020204" pitchFamily="34" charset="0"/>
                </a:rPr>
                <a:t>ười </a:t>
              </a:r>
              <a:r>
                <a:rPr kumimoji="0" lang="en-US" sz="1200" b="0" i="0" u="none" strike="noStrike" kern="1200" cap="none" spc="0" normalizeH="0" baseline="0" noProof="0" dirty="0" err="1">
                  <a:ln>
                    <a:noFill/>
                  </a:ln>
                  <a:solidFill>
                    <a:srgbClr val="3E3D3D"/>
                  </a:solidFill>
                  <a:effectLst/>
                  <a:uLnTx/>
                  <a:uFillTx/>
                  <a:latin typeface="#9Slide02 Noi dung dai"/>
                  <a:ea typeface="Open Sans Light" panose="020B0306030504020204" pitchFamily="34" charset="0"/>
                  <a:cs typeface="Open Sans Light" panose="020B0306030504020204" pitchFamily="34" charset="0"/>
                </a:rPr>
                <a:t>dùng</a:t>
              </a:r>
              <a:r>
                <a:rPr kumimoji="0" lang="en-US" sz="1200" b="0" i="0" u="none" strike="noStrike" kern="1200" cap="none" spc="0" normalizeH="0" baseline="0" noProof="0" dirty="0">
                  <a:ln>
                    <a:noFill/>
                  </a:ln>
                  <a:solidFill>
                    <a:srgbClr val="3E3D3D"/>
                  </a:solidFill>
                  <a:effectLst/>
                  <a:uLnTx/>
                  <a:uFillTx/>
                  <a:latin typeface="#9Slide02 Noi dung dai"/>
                  <a:ea typeface="Open Sans Light" panose="020B0306030504020204" pitchFamily="34" charset="0"/>
                  <a:cs typeface="Open Sans Light" panose="020B0306030504020204" pitchFamily="34" charset="0"/>
                </a:rPr>
                <a:t> </a:t>
              </a:r>
              <a:endParaRPr kumimoji="0" lang="en-US" sz="1200" b="0" i="0" u="none" strike="noStrike" kern="1200" cap="none" spc="0" normalizeH="0" baseline="0" noProof="0" dirty="0" smtClean="0">
                <a:ln>
                  <a:noFill/>
                </a:ln>
                <a:solidFill>
                  <a:srgbClr val="3E3D3D"/>
                </a:solidFill>
                <a:effectLst/>
                <a:uLnTx/>
                <a:uFillTx/>
                <a:latin typeface="#9Slide02 Noi dung dai"/>
                <a:ea typeface="Open Sans Light" panose="020B0306030504020204" pitchFamily="34" charset="0"/>
                <a:cs typeface="Open Sans Light" panose="020B0306030504020204" pitchFamily="34" charset="0"/>
              </a:endParaRPr>
            </a:p>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smtClean="0">
                  <a:ln>
                    <a:noFill/>
                  </a:ln>
                  <a:solidFill>
                    <a:srgbClr val="3E3D3D"/>
                  </a:solidFill>
                  <a:effectLst/>
                  <a:uLnTx/>
                  <a:uFillTx/>
                  <a:latin typeface="#9Slide02 Noi dung dai"/>
                  <a:ea typeface="Open Sans Light" panose="020B0306030504020204" pitchFamily="34" charset="0"/>
                  <a:cs typeface="Open Sans Light" panose="020B0306030504020204" pitchFamily="34" charset="0"/>
                </a:rPr>
                <a:t>thanh</a:t>
              </a:r>
              <a:r>
                <a:rPr kumimoji="0" lang="en-US" sz="1200" b="0" i="0" u="none" strike="noStrike" kern="1200" cap="none" spc="0" normalizeH="0" baseline="0" noProof="0" dirty="0" smtClean="0">
                  <a:ln>
                    <a:noFill/>
                  </a:ln>
                  <a:solidFill>
                    <a:srgbClr val="3E3D3D"/>
                  </a:solidFill>
                  <a:effectLst/>
                  <a:uLnTx/>
                  <a:uFillTx/>
                  <a:latin typeface="#9Slide02 Noi dung dai"/>
                  <a:ea typeface="Open Sans Light" panose="020B0306030504020204" pitchFamily="34" charset="0"/>
                  <a:cs typeface="Open Sans Light" panose="020B0306030504020204" pitchFamily="34" charset="0"/>
                </a:rPr>
                <a:t> </a:t>
              </a:r>
              <a:r>
                <a:rPr kumimoji="0" lang="en-US" sz="1200" b="0" i="0" u="none" strike="noStrike" kern="1200" cap="none" spc="0" normalizeH="0" baseline="0" noProof="0" dirty="0" err="1">
                  <a:ln>
                    <a:noFill/>
                  </a:ln>
                  <a:solidFill>
                    <a:srgbClr val="3E3D3D"/>
                  </a:solidFill>
                  <a:effectLst/>
                  <a:uLnTx/>
                  <a:uFillTx/>
                  <a:latin typeface="#9Slide02 Noi dung dai"/>
                  <a:ea typeface="Open Sans Light" panose="020B0306030504020204" pitchFamily="34" charset="0"/>
                  <a:cs typeface="Open Sans Light" panose="020B0306030504020204" pitchFamily="34" charset="0"/>
                </a:rPr>
                <a:t>toán</a:t>
              </a:r>
              <a:r>
                <a:rPr kumimoji="0" lang="en-US" sz="1200" b="0" i="0" u="none" strike="noStrike" kern="1200" cap="none" spc="0" normalizeH="0" baseline="0" noProof="0" dirty="0">
                  <a:ln>
                    <a:noFill/>
                  </a:ln>
                  <a:solidFill>
                    <a:srgbClr val="3E3D3D"/>
                  </a:solidFill>
                  <a:effectLst/>
                  <a:uLnTx/>
                  <a:uFillTx/>
                  <a:latin typeface="#9Slide02 Noi dung dai"/>
                  <a:ea typeface="Open Sans Light" panose="020B0306030504020204" pitchFamily="34" charset="0"/>
                  <a:cs typeface="Open Sans Light" panose="020B0306030504020204" pitchFamily="34" charset="0"/>
                </a:rPr>
                <a:t> </a:t>
              </a:r>
              <a:r>
                <a:rPr kumimoji="0" lang="en-US" sz="1200" b="0" i="0" u="none" strike="noStrike" kern="1200" cap="none" spc="0" normalizeH="0" baseline="0" noProof="0" dirty="0" err="1">
                  <a:ln>
                    <a:noFill/>
                  </a:ln>
                  <a:solidFill>
                    <a:srgbClr val="3E3D3D"/>
                  </a:solidFill>
                  <a:effectLst/>
                  <a:uLnTx/>
                  <a:uFillTx/>
                  <a:latin typeface="#9Slide02 Noi dung dai"/>
                  <a:ea typeface="Open Sans Light" panose="020B0306030504020204" pitchFamily="34" charset="0"/>
                  <a:cs typeface="Open Sans Light" panose="020B0306030504020204" pitchFamily="34" charset="0"/>
                </a:rPr>
                <a:t>số</a:t>
              </a:r>
              <a:r>
                <a:rPr kumimoji="0" lang="en-US" sz="1200" b="0" i="0" u="none" strike="noStrike" kern="1200" cap="none" spc="0" normalizeH="0" baseline="0" noProof="0" dirty="0">
                  <a:ln>
                    <a:noFill/>
                  </a:ln>
                  <a:solidFill>
                    <a:srgbClr val="3E3D3D"/>
                  </a:solidFill>
                  <a:effectLst/>
                  <a:uLnTx/>
                  <a:uFillTx/>
                  <a:latin typeface="#9Slide02 Noi dung dai"/>
                  <a:ea typeface="Open Sans Light" panose="020B0306030504020204" pitchFamily="34" charset="0"/>
                  <a:cs typeface="Open Sans Light" panose="020B0306030504020204" pitchFamily="34" charset="0"/>
                </a:rPr>
                <a:t> 2021</a:t>
              </a:r>
              <a:r>
                <a:rPr kumimoji="0" lang="en-GB" sz="1200" b="0" i="0" u="none" strike="noStrike" kern="1200" cap="none" spc="0" normalizeH="0" baseline="0" noProof="0" dirty="0">
                  <a:ln>
                    <a:noFill/>
                  </a:ln>
                  <a:solidFill>
                    <a:srgbClr val="3E3D3D"/>
                  </a:solidFill>
                  <a:effectLst/>
                  <a:uLnTx/>
                  <a:uFillTx/>
                  <a:latin typeface="#9Slide02 Noi dung dai"/>
                  <a:ea typeface="Open Sans Light" panose="020B0306030504020204" pitchFamily="34" charset="0"/>
                  <a:cs typeface="Open Sans Light" panose="020B0306030504020204" pitchFamily="34" charset="0"/>
                </a:rPr>
                <a:t>; </a:t>
              </a:r>
              <a:endParaRPr kumimoji="0" lang="en-GB" sz="1200" b="0" i="0" u="none" strike="noStrike" kern="1200" cap="none" spc="0" normalizeH="0" baseline="0" noProof="0" dirty="0" smtClean="0">
                <a:ln>
                  <a:noFill/>
                </a:ln>
                <a:solidFill>
                  <a:srgbClr val="3E3D3D"/>
                </a:solidFill>
                <a:effectLst/>
                <a:uLnTx/>
                <a:uFillTx/>
                <a:latin typeface="#9Slide02 Noi dung dai"/>
                <a:ea typeface="Open Sans Light" panose="020B0306030504020204" pitchFamily="34" charset="0"/>
                <a:cs typeface="Open Sans Light" panose="020B0306030504020204" pitchFamily="34" charset="0"/>
              </a:endParaRPr>
            </a:p>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rgbClr val="3E3D3D"/>
                </a:solidFill>
                <a:effectLst/>
                <a:uLnTx/>
                <a:uFillTx/>
                <a:latin typeface="#9Slide02 Noi dung dai"/>
                <a:ea typeface="Open Sans Light" panose="020B0306030504020204" pitchFamily="34" charset="0"/>
                <a:cs typeface="Open Sans Light" panose="020B0306030504020204" pitchFamily="34" charset="0"/>
              </a:endParaRPr>
            </a:p>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err="1" smtClean="0">
                  <a:ln>
                    <a:noFill/>
                  </a:ln>
                  <a:solidFill>
                    <a:srgbClr val="3E3D3D"/>
                  </a:solidFill>
                  <a:effectLst/>
                  <a:uLnTx/>
                  <a:uFillTx/>
                  <a:latin typeface="#9Slide02 Noi dung dai"/>
                  <a:ea typeface="Open Sans Light" panose="020B0306030504020204" pitchFamily="34" charset="0"/>
                  <a:cs typeface="Open Sans Light" panose="020B0306030504020204" pitchFamily="34" charset="0"/>
                </a:rPr>
                <a:t>dự</a:t>
              </a:r>
              <a:r>
                <a:rPr kumimoji="0" lang="en-GB" sz="1200" b="0" i="0" u="none" strike="noStrike" kern="1200" cap="none" spc="0" normalizeH="0" baseline="0" noProof="0" dirty="0" smtClean="0">
                  <a:ln>
                    <a:noFill/>
                  </a:ln>
                  <a:solidFill>
                    <a:srgbClr val="3E3D3D"/>
                  </a:solidFill>
                  <a:effectLst/>
                  <a:uLnTx/>
                  <a:uFillTx/>
                  <a:latin typeface="#9Slide02 Noi dung dai"/>
                  <a:ea typeface="Open Sans Light" panose="020B0306030504020204" pitchFamily="34" charset="0"/>
                  <a:cs typeface="Open Sans Light" panose="020B0306030504020204" pitchFamily="34" charset="0"/>
                </a:rPr>
                <a:t> </a:t>
              </a:r>
              <a:r>
                <a:rPr kumimoji="0" lang="en-GB" sz="1200" b="0" i="0" u="none" strike="noStrike" kern="1200" cap="none" spc="0" normalizeH="0" baseline="0" noProof="0" dirty="0" err="1">
                  <a:ln>
                    <a:noFill/>
                  </a:ln>
                  <a:solidFill>
                    <a:srgbClr val="3E3D3D"/>
                  </a:solidFill>
                  <a:effectLst/>
                  <a:uLnTx/>
                  <a:uFillTx/>
                  <a:latin typeface="#9Slide02 Noi dung dai"/>
                  <a:ea typeface="Open Sans Light" panose="020B0306030504020204" pitchFamily="34" charset="0"/>
                  <a:cs typeface="Open Sans Light" panose="020B0306030504020204" pitchFamily="34" charset="0"/>
                </a:rPr>
                <a:t>kiến</a:t>
              </a:r>
              <a:r>
                <a:rPr kumimoji="0" lang="en-GB" sz="1200" b="0" i="0" u="none" strike="noStrike" kern="1200" cap="none" spc="0" normalizeH="0" baseline="0" noProof="0" dirty="0">
                  <a:ln>
                    <a:noFill/>
                  </a:ln>
                  <a:solidFill>
                    <a:srgbClr val="3E3D3D"/>
                  </a:solidFill>
                  <a:effectLst/>
                  <a:uLnTx/>
                  <a:uFillTx/>
                  <a:latin typeface="#9Slide02 Noi dung dai"/>
                  <a:ea typeface="Open Sans Light" panose="020B0306030504020204" pitchFamily="34" charset="0"/>
                  <a:cs typeface="Open Sans Light" panose="020B0306030504020204" pitchFamily="34" charset="0"/>
                </a:rPr>
                <a:t> </a:t>
              </a:r>
              <a:r>
                <a:rPr kumimoji="0" lang="en-GB" sz="1200" b="0" i="0" u="none" strike="noStrike" kern="1200" cap="none" spc="0" normalizeH="0" baseline="0" noProof="0" dirty="0" err="1">
                  <a:ln>
                    <a:noFill/>
                  </a:ln>
                  <a:solidFill>
                    <a:srgbClr val="3E3D3D"/>
                  </a:solidFill>
                  <a:effectLst/>
                  <a:uLnTx/>
                  <a:uFillTx/>
                  <a:latin typeface="#9Slide02 Noi dung dai"/>
                  <a:ea typeface="Open Sans Light" panose="020B0306030504020204" pitchFamily="34" charset="0"/>
                  <a:cs typeface="Open Sans Light" panose="020B0306030504020204" pitchFamily="34" charset="0"/>
                </a:rPr>
                <a:t>đạt</a:t>
              </a:r>
              <a:r>
                <a:rPr kumimoji="0" lang="en-GB" sz="1200" b="0" i="0" u="none" strike="noStrike" kern="1200" cap="none" spc="0" normalizeH="0" baseline="0" noProof="0" dirty="0">
                  <a:ln>
                    <a:noFill/>
                  </a:ln>
                  <a:solidFill>
                    <a:srgbClr val="3E3D3D"/>
                  </a:solidFill>
                  <a:effectLst/>
                  <a:uLnTx/>
                  <a:uFillTx/>
                  <a:latin typeface="#9Slide02 Noi dung dai"/>
                  <a:ea typeface="Open Sans Light" panose="020B0306030504020204" pitchFamily="34" charset="0"/>
                  <a:cs typeface="Open Sans Light" panose="020B0306030504020204" pitchFamily="34" charset="0"/>
                </a:rPr>
                <a:t/>
              </a:r>
              <a:br>
                <a:rPr kumimoji="0" lang="en-GB" sz="1200" b="0" i="0" u="none" strike="noStrike" kern="1200" cap="none" spc="0" normalizeH="0" baseline="0" noProof="0" dirty="0">
                  <a:ln>
                    <a:noFill/>
                  </a:ln>
                  <a:solidFill>
                    <a:srgbClr val="3E3D3D"/>
                  </a:solidFill>
                  <a:effectLst/>
                  <a:uLnTx/>
                  <a:uFillTx/>
                  <a:latin typeface="#9Slide02 Noi dung dai"/>
                  <a:ea typeface="Open Sans Light" panose="020B0306030504020204" pitchFamily="34" charset="0"/>
                  <a:cs typeface="Open Sans Light" panose="020B0306030504020204" pitchFamily="34" charset="0"/>
                </a:rPr>
              </a:br>
              <a:r>
                <a:rPr kumimoji="0" lang="en-US" sz="1400" b="0" i="0" u="none" strike="noStrike" kern="1200" cap="none" spc="0" normalizeH="0" baseline="0" noProof="0" dirty="0">
                  <a:ln>
                    <a:noFill/>
                  </a:ln>
                  <a:solidFill>
                    <a:srgbClr val="2C142C"/>
                  </a:solidFill>
                  <a:effectLst/>
                  <a:uLnTx/>
                  <a:uFillTx/>
                  <a:latin typeface="#9Slide02 Noi dung dai"/>
                  <a:ea typeface="Open Sans Light" panose="020B0306030504020204" pitchFamily="34" charset="0"/>
                  <a:cs typeface="Open Sans Light" panose="020B0306030504020204" pitchFamily="34" charset="0"/>
                </a:rPr>
                <a:t>70.91</a:t>
              </a:r>
              <a:r>
                <a:rPr kumimoji="0" lang="vi-VN" sz="1400" b="0" i="0" u="none" strike="noStrike" kern="1200" cap="none" spc="0" normalizeH="0" baseline="0" noProof="0" dirty="0">
                  <a:ln>
                    <a:noFill/>
                  </a:ln>
                  <a:solidFill>
                    <a:srgbClr val="2C142C"/>
                  </a:solidFill>
                  <a:effectLst/>
                  <a:uLnTx/>
                  <a:uFillTx/>
                  <a:latin typeface="#9Slide02 Noi dung dai"/>
                  <a:ea typeface="Open Sans Light" panose="020B0306030504020204" pitchFamily="34" charset="0"/>
                  <a:cs typeface="Open Sans Light" panose="020B0306030504020204" pitchFamily="34" charset="0"/>
                </a:rPr>
                <a:t> triệu</a:t>
              </a:r>
              <a:r>
                <a:rPr kumimoji="0" lang="vi-VN" sz="1200" b="0" i="0" u="none" strike="noStrike" kern="1200" cap="none" spc="0" normalizeH="0" baseline="0" noProof="0" dirty="0">
                  <a:ln>
                    <a:noFill/>
                  </a:ln>
                  <a:solidFill>
                    <a:srgbClr val="2C142C"/>
                  </a:solidFill>
                  <a:effectLst/>
                  <a:uLnTx/>
                  <a:uFillTx/>
                  <a:latin typeface="#9Slide02 Noi dung dai"/>
                  <a:ea typeface="Open Sans Light" panose="020B0306030504020204" pitchFamily="34" charset="0"/>
                  <a:cs typeface="Open Sans Light" panose="020B0306030504020204" pitchFamily="34" charset="0"/>
                </a:rPr>
                <a:t> </a:t>
              </a:r>
              <a:r>
                <a:rPr kumimoji="0" lang="en-US" sz="1200" b="0" i="0" u="none" strike="noStrike" kern="1200" cap="none" spc="0" normalizeH="0" baseline="0" noProof="0" dirty="0" err="1">
                  <a:ln>
                    <a:noFill/>
                  </a:ln>
                  <a:solidFill>
                    <a:srgbClr val="3E3D3D"/>
                  </a:solidFill>
                  <a:effectLst/>
                  <a:uLnTx/>
                  <a:uFillTx/>
                  <a:latin typeface="#9Slide02 Noi dung dai"/>
                  <a:ea typeface="Open Sans Light" panose="020B0306030504020204" pitchFamily="34" charset="0"/>
                  <a:cs typeface="Open Sans Light" panose="020B0306030504020204" pitchFamily="34" charset="0"/>
                </a:rPr>
                <a:t>người</a:t>
              </a:r>
              <a:r>
                <a:rPr kumimoji="0" lang="en-US" sz="1200" b="0" i="0" u="none" strike="noStrike" kern="1200" cap="none" spc="0" normalizeH="0" baseline="0" noProof="0" dirty="0">
                  <a:ln>
                    <a:noFill/>
                  </a:ln>
                  <a:solidFill>
                    <a:srgbClr val="3E3D3D"/>
                  </a:solidFill>
                  <a:effectLst/>
                  <a:uLnTx/>
                  <a:uFillTx/>
                  <a:latin typeface="#9Slide02 Noi dung dai"/>
                  <a:ea typeface="Open Sans Light" panose="020B0306030504020204" pitchFamily="34" charset="0"/>
                  <a:cs typeface="Open Sans Light" panose="020B0306030504020204" pitchFamily="34" charset="0"/>
                </a:rPr>
                <a:t> </a:t>
              </a:r>
              <a:r>
                <a:rPr kumimoji="0" lang="en-US" sz="1200" b="0" i="0" u="none" strike="noStrike" kern="1200" cap="none" spc="0" normalizeH="0" baseline="0" noProof="0" dirty="0" err="1">
                  <a:ln>
                    <a:noFill/>
                  </a:ln>
                  <a:solidFill>
                    <a:srgbClr val="3E3D3D"/>
                  </a:solidFill>
                  <a:effectLst/>
                  <a:uLnTx/>
                  <a:uFillTx/>
                  <a:latin typeface="#9Slide02 Noi dung dai"/>
                  <a:ea typeface="Open Sans Light" panose="020B0306030504020204" pitchFamily="34" charset="0"/>
                  <a:cs typeface="Open Sans Light" panose="020B0306030504020204" pitchFamily="34" charset="0"/>
                </a:rPr>
                <a:t>dùng</a:t>
              </a:r>
              <a:r>
                <a:rPr kumimoji="0" lang="en-US" sz="1200" b="0" i="0" u="none" strike="noStrike" kern="1200" cap="none" spc="0" normalizeH="0" baseline="0" noProof="0" dirty="0">
                  <a:ln>
                    <a:noFill/>
                  </a:ln>
                  <a:solidFill>
                    <a:srgbClr val="3E3D3D"/>
                  </a:solidFill>
                  <a:effectLst/>
                  <a:uLnTx/>
                  <a:uFillTx/>
                  <a:latin typeface="#9Slide02 Noi dung dai"/>
                  <a:ea typeface="Open Sans Light" panose="020B0306030504020204" pitchFamily="34" charset="0"/>
                  <a:cs typeface="Open Sans Light" panose="020B0306030504020204" pitchFamily="34" charset="0"/>
                </a:rPr>
                <a:t> 2025</a:t>
              </a:r>
              <a:endParaRPr kumimoji="0" lang="vi-VN" sz="1200" b="0" i="0" u="none" strike="noStrike" kern="1200" cap="none" spc="0" normalizeH="0" baseline="0" noProof="0" dirty="0">
                <a:ln>
                  <a:noFill/>
                </a:ln>
                <a:solidFill>
                  <a:srgbClr val="3E3D3D"/>
                </a:solidFill>
                <a:effectLst/>
                <a:uLnTx/>
                <a:uFillTx/>
                <a:latin typeface="#9Slide02 Noi dung dai"/>
                <a:ea typeface="Open Sans Light" panose="020B0306030504020204" pitchFamily="34" charset="0"/>
                <a:cs typeface="Open Sans Light" panose="020B0306030504020204" pitchFamily="34" charset="0"/>
              </a:endParaRPr>
            </a:p>
          </p:txBody>
        </p:sp>
      </p:grpSp>
      <p:sp>
        <p:nvSpPr>
          <p:cNvPr id="17" name="Rectangle 2">
            <a:extLst>
              <a:ext uri="{FF2B5EF4-FFF2-40B4-BE49-F238E27FC236}">
                <a16:creationId xmlns="" xmlns:a16="http://schemas.microsoft.com/office/drawing/2014/main" id="{E5F0C3C7-93B3-23B0-DFA4-7936F64AC4A9}"/>
              </a:ext>
            </a:extLst>
          </p:cNvPr>
          <p:cNvSpPr txBox="1">
            <a:spLocks noChangeArrowheads="1"/>
          </p:cNvSpPr>
          <p:nvPr/>
        </p:nvSpPr>
        <p:spPr>
          <a:xfrm>
            <a:off x="1742535" y="325167"/>
            <a:ext cx="8695426" cy="563563"/>
          </a:xfrm>
          <a:prstGeom prst="rect">
            <a:avLst/>
          </a:prstGeom>
        </p:spPr>
        <p:txBody>
          <a:bodyPr/>
          <a:lstStyle/>
          <a:p>
            <a:pPr algn="ctr" eaLnBrk="1" hangingPunct="1">
              <a:spcBef>
                <a:spcPct val="50000"/>
              </a:spcBef>
              <a:defRPr/>
            </a:pPr>
            <a:r>
              <a:rPr lang="en-US" sz="2800" kern="0" dirty="0" err="1" smtClean="0">
                <a:solidFill>
                  <a:schemeClr val="tx1"/>
                </a:solidFill>
                <a:latin typeface="Times New Roman" pitchFamily="18" charset="0"/>
                <a:ea typeface="+mj-ea"/>
                <a:cs typeface="+mj-cs"/>
              </a:rPr>
              <a:t>Số</a:t>
            </a:r>
            <a:r>
              <a:rPr lang="en-US" sz="2800" kern="0" dirty="0" smtClean="0">
                <a:solidFill>
                  <a:schemeClr val="tx1"/>
                </a:solidFill>
                <a:latin typeface="Times New Roman" pitchFamily="18" charset="0"/>
                <a:ea typeface="+mj-ea"/>
                <a:cs typeface="+mj-cs"/>
              </a:rPr>
              <a:t> </a:t>
            </a:r>
            <a:r>
              <a:rPr lang="en-US" sz="2800" kern="0" dirty="0" err="1" smtClean="0">
                <a:solidFill>
                  <a:schemeClr val="tx1"/>
                </a:solidFill>
                <a:latin typeface="Times New Roman" pitchFamily="18" charset="0"/>
                <a:ea typeface="+mj-ea"/>
                <a:cs typeface="+mj-cs"/>
              </a:rPr>
              <a:t>lượng</a:t>
            </a:r>
            <a:r>
              <a:rPr lang="en-US" sz="2800" kern="0" dirty="0" smtClean="0">
                <a:solidFill>
                  <a:schemeClr val="tx1"/>
                </a:solidFill>
                <a:latin typeface="Times New Roman" pitchFamily="18" charset="0"/>
                <a:ea typeface="+mj-ea"/>
                <a:cs typeface="+mj-cs"/>
              </a:rPr>
              <a:t> </a:t>
            </a:r>
            <a:r>
              <a:rPr lang="en-US" sz="2800" kern="0" dirty="0" err="1" smtClean="0">
                <a:solidFill>
                  <a:schemeClr val="tx1"/>
                </a:solidFill>
                <a:latin typeface="Times New Roman" pitchFamily="18" charset="0"/>
                <a:ea typeface="+mj-ea"/>
                <a:cs typeface="+mj-cs"/>
              </a:rPr>
              <a:t>người</a:t>
            </a:r>
            <a:r>
              <a:rPr lang="en-US" sz="2800" kern="0" dirty="0" smtClean="0">
                <a:solidFill>
                  <a:schemeClr val="tx1"/>
                </a:solidFill>
                <a:latin typeface="Times New Roman" pitchFamily="18" charset="0"/>
                <a:ea typeface="+mj-ea"/>
                <a:cs typeface="+mj-cs"/>
              </a:rPr>
              <a:t> </a:t>
            </a:r>
            <a:r>
              <a:rPr lang="en-US" sz="2800" kern="0" dirty="0" err="1" smtClean="0">
                <a:solidFill>
                  <a:schemeClr val="tx1"/>
                </a:solidFill>
                <a:latin typeface="Times New Roman" pitchFamily="18" charset="0"/>
                <a:ea typeface="+mj-ea"/>
                <a:cs typeface="+mj-cs"/>
              </a:rPr>
              <a:t>dùng</a:t>
            </a:r>
            <a:r>
              <a:rPr lang="en-US" sz="2800" kern="0" dirty="0" smtClean="0">
                <a:solidFill>
                  <a:schemeClr val="tx1"/>
                </a:solidFill>
                <a:latin typeface="Times New Roman" pitchFamily="18" charset="0"/>
                <a:ea typeface="+mj-ea"/>
                <a:cs typeface="+mj-cs"/>
              </a:rPr>
              <a:t> Fintech </a:t>
            </a:r>
            <a:r>
              <a:rPr lang="en-US" sz="2800" kern="0" dirty="0" err="1" smtClean="0">
                <a:solidFill>
                  <a:schemeClr val="tx1"/>
                </a:solidFill>
                <a:latin typeface="Times New Roman" pitchFamily="18" charset="0"/>
                <a:ea typeface="+mj-ea"/>
                <a:cs typeface="+mj-cs"/>
              </a:rPr>
              <a:t>tại</a:t>
            </a:r>
            <a:r>
              <a:rPr lang="en-US" sz="2800" kern="0" dirty="0" smtClean="0">
                <a:solidFill>
                  <a:schemeClr val="tx1"/>
                </a:solidFill>
                <a:latin typeface="Times New Roman" pitchFamily="18" charset="0"/>
                <a:ea typeface="+mj-ea"/>
                <a:cs typeface="+mj-cs"/>
              </a:rPr>
              <a:t> </a:t>
            </a:r>
            <a:r>
              <a:rPr lang="en-US" sz="2800" kern="0" dirty="0" err="1" smtClean="0">
                <a:solidFill>
                  <a:schemeClr val="tx1"/>
                </a:solidFill>
                <a:latin typeface="Times New Roman" pitchFamily="18" charset="0"/>
                <a:ea typeface="+mj-ea"/>
                <a:cs typeface="+mj-cs"/>
              </a:rPr>
              <a:t>Việt</a:t>
            </a:r>
            <a:r>
              <a:rPr lang="en-US" sz="2800" kern="0" dirty="0" smtClean="0">
                <a:solidFill>
                  <a:schemeClr val="tx1"/>
                </a:solidFill>
                <a:latin typeface="Times New Roman" pitchFamily="18" charset="0"/>
                <a:ea typeface="+mj-ea"/>
                <a:cs typeface="+mj-cs"/>
              </a:rPr>
              <a:t> Nam</a:t>
            </a:r>
            <a:endParaRPr lang="en-US" sz="2800" kern="0" dirty="0">
              <a:solidFill>
                <a:schemeClr val="tx1"/>
              </a:solidFill>
              <a:latin typeface="Times New Roman" pitchFamily="18" charset="0"/>
              <a:ea typeface="+mj-ea"/>
              <a:cs typeface="+mj-cs"/>
            </a:endParaRPr>
          </a:p>
        </p:txBody>
      </p:sp>
    </p:spTree>
    <p:extLst>
      <p:ext uri="{BB962C8B-B14F-4D97-AF65-F5344CB8AC3E}">
        <p14:creationId xmlns:p14="http://schemas.microsoft.com/office/powerpoint/2010/main" val="4221060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rang chủ - Bộ Thông Tin và Truyền Thông">
            <a:extLst>
              <a:ext uri="{FF2B5EF4-FFF2-40B4-BE49-F238E27FC236}">
                <a16:creationId xmlns="" xmlns:a16="http://schemas.microsoft.com/office/drawing/2014/main" id="{04B56280-3CAE-C98D-21BF-82DE931AD0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865" y="291150"/>
            <a:ext cx="807668" cy="80766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2484408" y="1776618"/>
            <a:ext cx="9707592" cy="5081382"/>
          </a:xfrm>
          <a:prstGeom prst="rect">
            <a:avLst/>
          </a:prstGeom>
        </p:spPr>
      </p:pic>
      <p:sp>
        <p:nvSpPr>
          <p:cNvPr id="4" name="Rectangle 2">
            <a:extLst>
              <a:ext uri="{FF2B5EF4-FFF2-40B4-BE49-F238E27FC236}">
                <a16:creationId xmlns="" xmlns:a16="http://schemas.microsoft.com/office/drawing/2014/main" id="{E5F0C3C7-93B3-23B0-DFA4-7936F64AC4A9}"/>
              </a:ext>
            </a:extLst>
          </p:cNvPr>
          <p:cNvSpPr txBox="1">
            <a:spLocks noChangeArrowheads="1"/>
          </p:cNvSpPr>
          <p:nvPr/>
        </p:nvSpPr>
        <p:spPr>
          <a:xfrm>
            <a:off x="2863970" y="413202"/>
            <a:ext cx="8471140" cy="563563"/>
          </a:xfrm>
          <a:prstGeom prst="rect">
            <a:avLst/>
          </a:prstGeom>
        </p:spPr>
        <p:txBody>
          <a:bodyPr/>
          <a:lstStyle/>
          <a:p>
            <a:pPr algn="ctr" eaLnBrk="1" hangingPunct="1">
              <a:spcBef>
                <a:spcPct val="50000"/>
              </a:spcBef>
              <a:defRPr/>
            </a:pPr>
            <a:r>
              <a:rPr lang="en-US" sz="2800" kern="0" dirty="0" err="1" smtClean="0">
                <a:solidFill>
                  <a:schemeClr val="tx1"/>
                </a:solidFill>
                <a:latin typeface="Times New Roman" pitchFamily="18" charset="0"/>
                <a:ea typeface="+mj-ea"/>
                <a:cs typeface="+mj-cs"/>
              </a:rPr>
              <a:t>Số</a:t>
            </a:r>
            <a:r>
              <a:rPr lang="en-US" sz="2800" kern="0" dirty="0" smtClean="0">
                <a:solidFill>
                  <a:schemeClr val="tx1"/>
                </a:solidFill>
                <a:latin typeface="Times New Roman" pitchFamily="18" charset="0"/>
                <a:ea typeface="+mj-ea"/>
                <a:cs typeface="+mj-cs"/>
              </a:rPr>
              <a:t> </a:t>
            </a:r>
            <a:r>
              <a:rPr lang="en-US" sz="2800" kern="0" dirty="0" err="1" smtClean="0">
                <a:solidFill>
                  <a:schemeClr val="tx1"/>
                </a:solidFill>
                <a:latin typeface="Times New Roman" pitchFamily="18" charset="0"/>
                <a:ea typeface="+mj-ea"/>
                <a:cs typeface="+mj-cs"/>
              </a:rPr>
              <a:t>lượng</a:t>
            </a:r>
            <a:r>
              <a:rPr lang="en-US" sz="2800" kern="0" dirty="0" smtClean="0">
                <a:solidFill>
                  <a:schemeClr val="tx1"/>
                </a:solidFill>
                <a:latin typeface="Times New Roman" pitchFamily="18" charset="0"/>
                <a:ea typeface="+mj-ea"/>
                <a:cs typeface="+mj-cs"/>
              </a:rPr>
              <a:t> </a:t>
            </a:r>
            <a:r>
              <a:rPr lang="en-US" sz="2800" kern="0" dirty="0" err="1" smtClean="0">
                <a:solidFill>
                  <a:schemeClr val="tx1"/>
                </a:solidFill>
                <a:latin typeface="Times New Roman" pitchFamily="18" charset="0"/>
                <a:ea typeface="+mj-ea"/>
                <a:cs typeface="+mj-cs"/>
              </a:rPr>
              <a:t>doanh</a:t>
            </a:r>
            <a:r>
              <a:rPr lang="en-US" sz="2800" kern="0" dirty="0" smtClean="0">
                <a:solidFill>
                  <a:schemeClr val="tx1"/>
                </a:solidFill>
                <a:latin typeface="Times New Roman" pitchFamily="18" charset="0"/>
                <a:ea typeface="+mj-ea"/>
                <a:cs typeface="+mj-cs"/>
              </a:rPr>
              <a:t> </a:t>
            </a:r>
            <a:r>
              <a:rPr lang="en-US" sz="2800" kern="0" dirty="0" err="1" smtClean="0">
                <a:solidFill>
                  <a:schemeClr val="tx1"/>
                </a:solidFill>
                <a:latin typeface="Times New Roman" pitchFamily="18" charset="0"/>
                <a:ea typeface="+mj-ea"/>
                <a:cs typeface="+mj-cs"/>
              </a:rPr>
              <a:t>nghiệp</a:t>
            </a:r>
            <a:r>
              <a:rPr lang="en-US" sz="2800" kern="0" dirty="0" smtClean="0">
                <a:solidFill>
                  <a:schemeClr val="tx1"/>
                </a:solidFill>
                <a:latin typeface="Times New Roman" pitchFamily="18" charset="0"/>
                <a:ea typeface="+mj-ea"/>
                <a:cs typeface="+mj-cs"/>
              </a:rPr>
              <a:t> Fintech </a:t>
            </a:r>
            <a:r>
              <a:rPr lang="en-US" sz="2800" kern="0" dirty="0" err="1" smtClean="0">
                <a:solidFill>
                  <a:schemeClr val="tx1"/>
                </a:solidFill>
                <a:latin typeface="Times New Roman" pitchFamily="18" charset="0"/>
                <a:ea typeface="+mj-ea"/>
                <a:cs typeface="+mj-cs"/>
              </a:rPr>
              <a:t>Việt</a:t>
            </a:r>
            <a:r>
              <a:rPr lang="en-US" sz="2800" kern="0" dirty="0" smtClean="0">
                <a:solidFill>
                  <a:schemeClr val="tx1"/>
                </a:solidFill>
                <a:latin typeface="Times New Roman" pitchFamily="18" charset="0"/>
                <a:ea typeface="+mj-ea"/>
                <a:cs typeface="+mj-cs"/>
              </a:rPr>
              <a:t> Nam </a:t>
            </a:r>
            <a:r>
              <a:rPr lang="en-US" sz="1200" b="0" kern="0" dirty="0" smtClean="0">
                <a:solidFill>
                  <a:schemeClr val="tx1"/>
                </a:solidFill>
                <a:latin typeface="Times New Roman" pitchFamily="18" charset="0"/>
                <a:ea typeface="+mj-ea"/>
                <a:cs typeface="+mj-cs"/>
              </a:rPr>
              <a:t>(</a:t>
            </a:r>
            <a:r>
              <a:rPr lang="en-US" sz="1200" b="0" kern="0" dirty="0" err="1" smtClean="0">
                <a:solidFill>
                  <a:schemeClr val="tx1"/>
                </a:solidFill>
                <a:latin typeface="Times New Roman" pitchFamily="18" charset="0"/>
                <a:ea typeface="+mj-ea"/>
                <a:cs typeface="+mj-cs"/>
              </a:rPr>
              <a:t>nguồn</a:t>
            </a:r>
            <a:r>
              <a:rPr lang="en-US" sz="1200" b="0" kern="0" dirty="0">
                <a:solidFill>
                  <a:schemeClr val="tx1"/>
                </a:solidFill>
                <a:latin typeface="Times New Roman" pitchFamily="18" charset="0"/>
                <a:ea typeface="+mj-ea"/>
                <a:cs typeface="+mj-cs"/>
              </a:rPr>
              <a:t>: UOB</a:t>
            </a:r>
            <a:r>
              <a:rPr lang="en-US" sz="1200" b="0" kern="0" dirty="0" smtClean="0">
                <a:solidFill>
                  <a:schemeClr val="tx1"/>
                </a:solidFill>
                <a:latin typeface="Times New Roman" pitchFamily="18" charset="0"/>
                <a:ea typeface="+mj-ea"/>
                <a:cs typeface="+mj-cs"/>
              </a:rPr>
              <a:t>)</a:t>
            </a:r>
          </a:p>
        </p:txBody>
      </p:sp>
    </p:spTree>
    <p:extLst>
      <p:ext uri="{BB962C8B-B14F-4D97-AF65-F5344CB8AC3E}">
        <p14:creationId xmlns:p14="http://schemas.microsoft.com/office/powerpoint/2010/main" val="4003195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 xmlns:a16="http://schemas.microsoft.com/office/drawing/2014/main" id="{E5F0C3C7-93B3-23B0-DFA4-7936F64AC4A9}"/>
              </a:ext>
            </a:extLst>
          </p:cNvPr>
          <p:cNvSpPr txBox="1">
            <a:spLocks noChangeArrowheads="1"/>
          </p:cNvSpPr>
          <p:nvPr/>
        </p:nvSpPr>
        <p:spPr>
          <a:xfrm>
            <a:off x="2587926" y="413202"/>
            <a:ext cx="7660256" cy="563563"/>
          </a:xfrm>
          <a:prstGeom prst="rect">
            <a:avLst/>
          </a:prstGeom>
        </p:spPr>
        <p:txBody>
          <a:bodyPr/>
          <a:lstStyle/>
          <a:p>
            <a:pPr algn="ctr" eaLnBrk="1" hangingPunct="1">
              <a:spcBef>
                <a:spcPct val="50000"/>
              </a:spcBef>
              <a:defRPr/>
            </a:pPr>
            <a:r>
              <a:rPr lang="en-US" sz="2800" kern="0" dirty="0" err="1" smtClean="0">
                <a:solidFill>
                  <a:schemeClr val="tx1"/>
                </a:solidFill>
                <a:latin typeface="Times New Roman" pitchFamily="18" charset="0"/>
                <a:ea typeface="+mj-ea"/>
                <a:cs typeface="+mj-cs"/>
              </a:rPr>
              <a:t>Hệ</a:t>
            </a:r>
            <a:r>
              <a:rPr lang="en-US" sz="2800" kern="0" dirty="0" smtClean="0">
                <a:solidFill>
                  <a:schemeClr val="tx1"/>
                </a:solidFill>
                <a:latin typeface="Times New Roman" pitchFamily="18" charset="0"/>
                <a:ea typeface="+mj-ea"/>
                <a:cs typeface="+mj-cs"/>
              </a:rPr>
              <a:t> </a:t>
            </a:r>
            <a:r>
              <a:rPr lang="en-US" sz="2800" kern="0" dirty="0" err="1" smtClean="0">
                <a:solidFill>
                  <a:schemeClr val="tx1"/>
                </a:solidFill>
                <a:latin typeface="Times New Roman" pitchFamily="18" charset="0"/>
                <a:ea typeface="+mj-ea"/>
                <a:cs typeface="+mj-cs"/>
              </a:rPr>
              <a:t>sinh</a:t>
            </a:r>
            <a:r>
              <a:rPr lang="en-US" sz="2800" kern="0" dirty="0" smtClean="0">
                <a:solidFill>
                  <a:schemeClr val="tx1"/>
                </a:solidFill>
                <a:latin typeface="Times New Roman" pitchFamily="18" charset="0"/>
                <a:ea typeface="+mj-ea"/>
                <a:cs typeface="+mj-cs"/>
              </a:rPr>
              <a:t> </a:t>
            </a:r>
            <a:r>
              <a:rPr lang="en-US" sz="2800" kern="0" dirty="0" err="1" smtClean="0">
                <a:solidFill>
                  <a:schemeClr val="tx1"/>
                </a:solidFill>
                <a:latin typeface="Times New Roman" pitchFamily="18" charset="0"/>
                <a:ea typeface="+mj-ea"/>
                <a:cs typeface="+mj-cs"/>
              </a:rPr>
              <a:t>thái</a:t>
            </a:r>
            <a:r>
              <a:rPr lang="en-US" sz="2800" kern="0" dirty="0" smtClean="0">
                <a:solidFill>
                  <a:schemeClr val="tx1"/>
                </a:solidFill>
                <a:latin typeface="Times New Roman" pitchFamily="18" charset="0"/>
                <a:ea typeface="+mj-ea"/>
                <a:cs typeface="+mj-cs"/>
              </a:rPr>
              <a:t> Fintech </a:t>
            </a:r>
            <a:r>
              <a:rPr lang="en-US" sz="2800" kern="0" dirty="0" err="1" smtClean="0">
                <a:solidFill>
                  <a:schemeClr val="tx1"/>
                </a:solidFill>
                <a:latin typeface="Times New Roman" pitchFamily="18" charset="0"/>
                <a:ea typeface="+mj-ea"/>
                <a:cs typeface="+mj-cs"/>
              </a:rPr>
              <a:t>Việt</a:t>
            </a:r>
            <a:r>
              <a:rPr lang="en-US" sz="2800" kern="0" dirty="0" smtClean="0">
                <a:solidFill>
                  <a:schemeClr val="tx1"/>
                </a:solidFill>
                <a:latin typeface="Times New Roman" pitchFamily="18" charset="0"/>
                <a:ea typeface="+mj-ea"/>
                <a:cs typeface="+mj-cs"/>
              </a:rPr>
              <a:t> Nam</a:t>
            </a:r>
            <a:endParaRPr lang="en-US" sz="2800" kern="0" dirty="0">
              <a:solidFill>
                <a:schemeClr val="tx1"/>
              </a:solidFill>
              <a:latin typeface="Times New Roman" pitchFamily="18" charset="0"/>
              <a:ea typeface="+mj-ea"/>
              <a:cs typeface="+mj-cs"/>
            </a:endParaRPr>
          </a:p>
        </p:txBody>
      </p:sp>
      <p:pic>
        <p:nvPicPr>
          <p:cNvPr id="2" name="Picture 2" descr="Trang chủ - Bộ Thông Tin và Truyền Thông">
            <a:extLst>
              <a:ext uri="{FF2B5EF4-FFF2-40B4-BE49-F238E27FC236}">
                <a16:creationId xmlns="" xmlns:a16="http://schemas.microsoft.com/office/drawing/2014/main" id="{04B56280-3CAE-C98D-21BF-82DE931AD0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865" y="291150"/>
            <a:ext cx="807668" cy="80766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1" y="1098818"/>
            <a:ext cx="12192000" cy="5759182"/>
          </a:xfrm>
          <a:prstGeom prst="rect">
            <a:avLst/>
          </a:prstGeom>
        </p:spPr>
      </p:pic>
    </p:spTree>
    <p:extLst>
      <p:ext uri="{BB962C8B-B14F-4D97-AF65-F5344CB8AC3E}">
        <p14:creationId xmlns:p14="http://schemas.microsoft.com/office/powerpoint/2010/main" val="1495059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 xmlns:a16="http://schemas.microsoft.com/office/drawing/2014/main" id="{E5F0C3C7-93B3-23B0-DFA4-7936F64AC4A9}"/>
              </a:ext>
            </a:extLst>
          </p:cNvPr>
          <p:cNvSpPr txBox="1">
            <a:spLocks noChangeArrowheads="1"/>
          </p:cNvSpPr>
          <p:nvPr/>
        </p:nvSpPr>
        <p:spPr>
          <a:xfrm>
            <a:off x="2346385" y="291150"/>
            <a:ext cx="9282023" cy="563563"/>
          </a:xfrm>
          <a:prstGeom prst="rect">
            <a:avLst/>
          </a:prstGeom>
        </p:spPr>
        <p:txBody>
          <a:bodyPr/>
          <a:lstStyle/>
          <a:p>
            <a:pPr eaLnBrk="1" hangingPunct="1">
              <a:spcBef>
                <a:spcPct val="50000"/>
              </a:spcBef>
              <a:defRPr/>
            </a:pPr>
            <a:r>
              <a:rPr lang="en-US" sz="2800" kern="0" dirty="0" err="1" smtClean="0">
                <a:solidFill>
                  <a:schemeClr val="tx1"/>
                </a:solidFill>
                <a:latin typeface="Times New Roman" pitchFamily="18" charset="0"/>
                <a:ea typeface="+mj-ea"/>
                <a:cs typeface="+mj-cs"/>
              </a:rPr>
              <a:t>Hình</a:t>
            </a:r>
            <a:r>
              <a:rPr lang="en-US" sz="2800" kern="0" dirty="0" smtClean="0">
                <a:solidFill>
                  <a:schemeClr val="tx1"/>
                </a:solidFill>
                <a:latin typeface="Times New Roman" pitchFamily="18" charset="0"/>
                <a:ea typeface="+mj-ea"/>
                <a:cs typeface="+mj-cs"/>
              </a:rPr>
              <a:t> </a:t>
            </a:r>
            <a:r>
              <a:rPr lang="en-US" sz="2800" kern="0" dirty="0" err="1" smtClean="0">
                <a:solidFill>
                  <a:schemeClr val="tx1"/>
                </a:solidFill>
                <a:latin typeface="Times New Roman" pitchFamily="18" charset="0"/>
                <a:ea typeface="+mj-ea"/>
                <a:cs typeface="+mj-cs"/>
              </a:rPr>
              <a:t>thức</a:t>
            </a:r>
            <a:r>
              <a:rPr lang="en-US" sz="2800" kern="0" dirty="0" smtClean="0">
                <a:solidFill>
                  <a:schemeClr val="tx1"/>
                </a:solidFill>
                <a:latin typeface="Times New Roman" pitchFamily="18" charset="0"/>
                <a:ea typeface="+mj-ea"/>
                <a:cs typeface="+mj-cs"/>
              </a:rPr>
              <a:t> </a:t>
            </a:r>
            <a:r>
              <a:rPr lang="en-US" sz="2800" kern="0" dirty="0" err="1" smtClean="0">
                <a:solidFill>
                  <a:schemeClr val="tx1"/>
                </a:solidFill>
                <a:latin typeface="Times New Roman" pitchFamily="18" charset="0"/>
                <a:ea typeface="+mj-ea"/>
                <a:cs typeface="+mj-cs"/>
              </a:rPr>
              <a:t>thanh</a:t>
            </a:r>
            <a:r>
              <a:rPr lang="en-US" sz="2800" kern="0" dirty="0" smtClean="0">
                <a:solidFill>
                  <a:schemeClr val="tx1"/>
                </a:solidFill>
                <a:latin typeface="Times New Roman" pitchFamily="18" charset="0"/>
                <a:ea typeface="+mj-ea"/>
                <a:cs typeface="+mj-cs"/>
              </a:rPr>
              <a:t> </a:t>
            </a:r>
            <a:r>
              <a:rPr lang="en-US" sz="2800" kern="0" dirty="0" err="1" smtClean="0">
                <a:solidFill>
                  <a:schemeClr val="tx1"/>
                </a:solidFill>
                <a:latin typeface="Times New Roman" pitchFamily="18" charset="0"/>
                <a:ea typeface="+mj-ea"/>
                <a:cs typeface="+mj-cs"/>
              </a:rPr>
              <a:t>toán</a:t>
            </a:r>
            <a:r>
              <a:rPr lang="en-US" sz="2800" kern="0" dirty="0" smtClean="0">
                <a:solidFill>
                  <a:schemeClr val="tx1"/>
                </a:solidFill>
                <a:latin typeface="Times New Roman" pitchFamily="18" charset="0"/>
                <a:ea typeface="+mj-ea"/>
                <a:cs typeface="+mj-cs"/>
              </a:rPr>
              <a:t> </a:t>
            </a:r>
            <a:r>
              <a:rPr lang="en-US" sz="2800" kern="0" dirty="0" err="1" smtClean="0">
                <a:solidFill>
                  <a:schemeClr val="tx1"/>
                </a:solidFill>
                <a:latin typeface="Times New Roman" pitchFamily="18" charset="0"/>
                <a:ea typeface="+mj-ea"/>
                <a:cs typeface="+mj-cs"/>
              </a:rPr>
              <a:t>được</a:t>
            </a:r>
            <a:r>
              <a:rPr lang="en-US" sz="2800" kern="0" dirty="0" smtClean="0">
                <a:solidFill>
                  <a:schemeClr val="tx1"/>
                </a:solidFill>
                <a:latin typeface="Times New Roman" pitchFamily="18" charset="0"/>
                <a:ea typeface="+mj-ea"/>
                <a:cs typeface="+mj-cs"/>
              </a:rPr>
              <a:t> </a:t>
            </a:r>
            <a:r>
              <a:rPr lang="en-US" sz="2800" kern="0" dirty="0" err="1" smtClean="0">
                <a:solidFill>
                  <a:schemeClr val="tx1"/>
                </a:solidFill>
                <a:latin typeface="Times New Roman" pitchFamily="18" charset="0"/>
                <a:ea typeface="+mj-ea"/>
                <a:cs typeface="+mj-cs"/>
              </a:rPr>
              <a:t>chấp</a:t>
            </a:r>
            <a:r>
              <a:rPr lang="en-US" sz="2800" kern="0" dirty="0" smtClean="0">
                <a:solidFill>
                  <a:schemeClr val="tx1"/>
                </a:solidFill>
                <a:latin typeface="Times New Roman" pitchFamily="18" charset="0"/>
                <a:ea typeface="+mj-ea"/>
                <a:cs typeface="+mj-cs"/>
              </a:rPr>
              <a:t> </a:t>
            </a:r>
            <a:r>
              <a:rPr lang="en-US" sz="2800" kern="0" dirty="0" err="1" smtClean="0">
                <a:solidFill>
                  <a:schemeClr val="tx1"/>
                </a:solidFill>
                <a:latin typeface="Times New Roman" pitchFamily="18" charset="0"/>
                <a:ea typeface="+mj-ea"/>
                <a:cs typeface="+mj-cs"/>
              </a:rPr>
              <a:t>nhận</a:t>
            </a:r>
            <a:r>
              <a:rPr lang="en-US" sz="2800" kern="0" dirty="0" smtClean="0">
                <a:solidFill>
                  <a:schemeClr val="tx1"/>
                </a:solidFill>
                <a:latin typeface="Times New Roman" pitchFamily="18" charset="0"/>
                <a:ea typeface="+mj-ea"/>
                <a:cs typeface="+mj-cs"/>
              </a:rPr>
              <a:t> </a:t>
            </a:r>
            <a:r>
              <a:rPr lang="en-US" sz="2800" kern="0" dirty="0" err="1" smtClean="0">
                <a:solidFill>
                  <a:schemeClr val="tx1"/>
                </a:solidFill>
                <a:latin typeface="Times New Roman" pitchFamily="18" charset="0"/>
                <a:ea typeface="+mj-ea"/>
                <a:cs typeface="+mj-cs"/>
              </a:rPr>
              <a:t>tại</a:t>
            </a:r>
            <a:r>
              <a:rPr lang="en-US" sz="2800" kern="0" dirty="0" smtClean="0">
                <a:solidFill>
                  <a:schemeClr val="tx1"/>
                </a:solidFill>
                <a:latin typeface="Times New Roman" pitchFamily="18" charset="0"/>
                <a:ea typeface="+mj-ea"/>
                <a:cs typeface="+mj-cs"/>
              </a:rPr>
              <a:t> </a:t>
            </a:r>
            <a:r>
              <a:rPr lang="en-US" sz="2800" kern="0" dirty="0" err="1" smtClean="0">
                <a:solidFill>
                  <a:schemeClr val="tx1"/>
                </a:solidFill>
                <a:latin typeface="Times New Roman" pitchFamily="18" charset="0"/>
                <a:ea typeface="+mj-ea"/>
                <a:cs typeface="+mj-cs"/>
              </a:rPr>
              <a:t>Việt</a:t>
            </a:r>
            <a:r>
              <a:rPr lang="en-US" sz="2800" kern="0" dirty="0" smtClean="0">
                <a:solidFill>
                  <a:schemeClr val="tx1"/>
                </a:solidFill>
                <a:latin typeface="Times New Roman" pitchFamily="18" charset="0"/>
                <a:ea typeface="+mj-ea"/>
                <a:cs typeface="+mj-cs"/>
              </a:rPr>
              <a:t> Nam</a:t>
            </a:r>
          </a:p>
          <a:p>
            <a:pPr algn="r" eaLnBrk="1" hangingPunct="1">
              <a:spcBef>
                <a:spcPct val="50000"/>
              </a:spcBef>
              <a:defRPr/>
            </a:pPr>
            <a:r>
              <a:rPr lang="en-US" sz="2800" kern="0" dirty="0" smtClean="0">
                <a:solidFill>
                  <a:schemeClr val="tx1"/>
                </a:solidFill>
                <a:latin typeface="Times New Roman" pitchFamily="18" charset="0"/>
                <a:ea typeface="+mj-ea"/>
                <a:cs typeface="+mj-cs"/>
              </a:rPr>
              <a:t> </a:t>
            </a:r>
            <a:r>
              <a:rPr lang="en-US" sz="2800" b="0" kern="0" dirty="0" smtClean="0">
                <a:solidFill>
                  <a:schemeClr val="tx1"/>
                </a:solidFill>
                <a:latin typeface="Times New Roman" pitchFamily="18" charset="0"/>
                <a:ea typeface="+mj-ea"/>
                <a:cs typeface="+mj-cs"/>
              </a:rPr>
              <a:t>(</a:t>
            </a:r>
            <a:r>
              <a:rPr lang="en-US" sz="2800" b="0" kern="0" dirty="0" err="1" smtClean="0">
                <a:solidFill>
                  <a:schemeClr val="tx1"/>
                </a:solidFill>
                <a:latin typeface="Times New Roman" pitchFamily="18" charset="0"/>
                <a:ea typeface="+mj-ea"/>
                <a:cs typeface="+mj-cs"/>
              </a:rPr>
              <a:t>nguồn</a:t>
            </a:r>
            <a:r>
              <a:rPr lang="en-US" sz="2800" b="0" kern="0" dirty="0" smtClean="0">
                <a:solidFill>
                  <a:schemeClr val="tx1"/>
                </a:solidFill>
                <a:latin typeface="Times New Roman" pitchFamily="18" charset="0"/>
                <a:ea typeface="+mj-ea"/>
                <a:cs typeface="+mj-cs"/>
              </a:rPr>
              <a:t>: Sapo,2022) </a:t>
            </a:r>
            <a:endParaRPr lang="en-US" sz="2800" b="0" kern="0" dirty="0">
              <a:solidFill>
                <a:schemeClr val="tx1"/>
              </a:solidFill>
              <a:latin typeface="Times New Roman" pitchFamily="18" charset="0"/>
              <a:ea typeface="+mj-ea"/>
              <a:cs typeface="+mj-cs"/>
            </a:endParaRPr>
          </a:p>
        </p:txBody>
      </p:sp>
      <p:pic>
        <p:nvPicPr>
          <p:cNvPr id="2" name="Picture 2" descr="Trang chủ - Bộ Thông Tin và Truyền Thông">
            <a:extLst>
              <a:ext uri="{FF2B5EF4-FFF2-40B4-BE49-F238E27FC236}">
                <a16:creationId xmlns="" xmlns:a16="http://schemas.microsoft.com/office/drawing/2014/main" id="{04B56280-3CAE-C98D-21BF-82DE931AD0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865" y="291150"/>
            <a:ext cx="807668" cy="80766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3181714" y="1829000"/>
            <a:ext cx="8446694" cy="5029000"/>
          </a:xfrm>
          <a:prstGeom prst="rect">
            <a:avLst/>
          </a:prstGeom>
        </p:spPr>
      </p:pic>
    </p:spTree>
    <p:extLst>
      <p:ext uri="{BB962C8B-B14F-4D97-AF65-F5344CB8AC3E}">
        <p14:creationId xmlns:p14="http://schemas.microsoft.com/office/powerpoint/2010/main" val="37198437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E5F0C3C7-93B3-23B0-DFA4-7936F64AC4A9}"/>
              </a:ext>
            </a:extLst>
          </p:cNvPr>
          <p:cNvSpPr txBox="1">
            <a:spLocks noChangeArrowheads="1"/>
          </p:cNvSpPr>
          <p:nvPr/>
        </p:nvSpPr>
        <p:spPr>
          <a:xfrm>
            <a:off x="1949569" y="2481771"/>
            <a:ext cx="8695426" cy="563563"/>
          </a:xfrm>
          <a:prstGeom prst="rect">
            <a:avLst/>
          </a:prstGeom>
        </p:spPr>
        <p:txBody>
          <a:bodyPr/>
          <a:lstStyle/>
          <a:p>
            <a:pPr algn="just">
              <a:spcBef>
                <a:spcPts val="1800"/>
              </a:spcBef>
            </a:pPr>
            <a:r>
              <a:rPr lang="en-US" altLang="en-US" sz="4000" dirty="0" err="1">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Vai</a:t>
            </a:r>
            <a:r>
              <a:rPr lang="en-US" altLang="en-US" sz="4000" dirty="0">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en-US" altLang="en-US" sz="4000" dirty="0" err="1">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trò</a:t>
            </a:r>
            <a:r>
              <a:rPr lang="en-US" altLang="en-US" sz="4000" dirty="0">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en-US" altLang="en-US" sz="4000" dirty="0" err="1">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của</a:t>
            </a:r>
            <a:r>
              <a:rPr lang="en-US" altLang="en-US" sz="4000" dirty="0">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en-US" altLang="en-US" sz="4000" dirty="0" err="1">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doanh</a:t>
            </a:r>
            <a:r>
              <a:rPr lang="en-US" altLang="en-US" sz="4000" dirty="0">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en-US" altLang="en-US" sz="4000" dirty="0" err="1">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nghiệp</a:t>
            </a:r>
            <a:r>
              <a:rPr lang="en-US" altLang="en-US" sz="4000" dirty="0">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en-US" altLang="en-US" sz="4000" dirty="0" err="1">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công</a:t>
            </a:r>
            <a:r>
              <a:rPr lang="en-US" altLang="en-US" sz="4000" dirty="0">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en-US" altLang="en-US" sz="4000" dirty="0" err="1">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nghệ</a:t>
            </a:r>
            <a:r>
              <a:rPr lang="en-US" altLang="en-US" sz="4000" dirty="0">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en-US" altLang="en-US" sz="4000" dirty="0" err="1">
                <a:solidFill>
                  <a:schemeClr val="tx1">
                    <a:lumMod val="75000"/>
                  </a:schemeClr>
                </a:solidFill>
                <a:latin typeface="Times New Roman" panose="02020603050405020304" pitchFamily="18" charset="0"/>
                <a:ea typeface="Verdana" panose="020B0604030504040204" pitchFamily="34" charset="0"/>
                <a:cs typeface="Times New Roman" panose="02020603050405020304" pitchFamily="18" charset="0"/>
              </a:rPr>
              <a:t>số</a:t>
            </a:r>
            <a:endParaRPr lang="en-US" altLang="en-US" sz="4000" dirty="0">
              <a:solidFill>
                <a:schemeClr val="tx1">
                  <a:lumMod val="75000"/>
                </a:schemeClr>
              </a:solidFill>
              <a:latin typeface="Times New Roman" panose="02020603050405020304" pitchFamily="18" charset="0"/>
              <a:cs typeface="Times New Roman" panose="02020603050405020304" pitchFamily="18" charset="0"/>
            </a:endParaRPr>
          </a:p>
        </p:txBody>
      </p:sp>
      <p:pic>
        <p:nvPicPr>
          <p:cNvPr id="3" name="Picture 2" descr="Trang chủ - Bộ Thông Tin và Truyền Thông">
            <a:extLst>
              <a:ext uri="{FF2B5EF4-FFF2-40B4-BE49-F238E27FC236}">
                <a16:creationId xmlns="" xmlns:a16="http://schemas.microsoft.com/office/drawing/2014/main" id="{04B56280-3CAE-C98D-21BF-82DE931AD0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865" y="291150"/>
            <a:ext cx="807668" cy="807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477535"/>
      </p:ext>
    </p:extLst>
  </p:cSld>
  <p:clrMapOvr>
    <a:masterClrMapping/>
  </p:clrMapOvr>
</p:sld>
</file>

<file path=ppt/theme/theme1.xml><?xml version="1.0" encoding="utf-8"?>
<a:theme xmlns:a="http://schemas.openxmlformats.org/drawingml/2006/main" name="Default Design">
  <a:themeElements>
    <a:clrScheme name="">
      <a:dk1>
        <a:srgbClr val="000080"/>
      </a:dk1>
      <a:lt1>
        <a:srgbClr val="FFFFFF"/>
      </a:lt1>
      <a:dk2>
        <a:srgbClr val="FFFFFF"/>
      </a:dk2>
      <a:lt2>
        <a:srgbClr val="808080"/>
      </a:lt2>
      <a:accent1>
        <a:srgbClr val="B4D7EB"/>
      </a:accent1>
      <a:accent2>
        <a:srgbClr val="183883"/>
      </a:accent2>
      <a:accent3>
        <a:srgbClr val="FFFFFF"/>
      </a:accent3>
      <a:accent4>
        <a:srgbClr val="00006C"/>
      </a:accent4>
      <a:accent5>
        <a:srgbClr val="D6E8F3"/>
      </a:accent5>
      <a:accent6>
        <a:srgbClr val="153276"/>
      </a:accent6>
      <a:hlink>
        <a:srgbClr val="365B91"/>
      </a:hlink>
      <a:folHlink>
        <a:srgbClr val="97C6E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r-FR" sz="1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r-FR" sz="1000" b="1"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183883"/>
        </a:dk1>
        <a:lt1>
          <a:srgbClr val="FFFFFF"/>
        </a:lt1>
        <a:dk2>
          <a:srgbClr val="000000"/>
        </a:dk2>
        <a:lt2>
          <a:srgbClr val="808080"/>
        </a:lt2>
        <a:accent1>
          <a:srgbClr val="BBE0E3"/>
        </a:accent1>
        <a:accent2>
          <a:srgbClr val="333399"/>
        </a:accent2>
        <a:accent3>
          <a:srgbClr val="FFFFFF"/>
        </a:accent3>
        <a:accent4>
          <a:srgbClr val="132E6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183883"/>
        </a:dk1>
        <a:lt1>
          <a:srgbClr val="FFFFFF"/>
        </a:lt1>
        <a:dk2>
          <a:srgbClr val="000000"/>
        </a:dk2>
        <a:lt2>
          <a:srgbClr val="808080"/>
        </a:lt2>
        <a:accent1>
          <a:srgbClr val="D4E3F7"/>
        </a:accent1>
        <a:accent2>
          <a:srgbClr val="333399"/>
        </a:accent2>
        <a:accent3>
          <a:srgbClr val="FFFFFF"/>
        </a:accent3>
        <a:accent4>
          <a:srgbClr val="132E6F"/>
        </a:accent4>
        <a:accent5>
          <a:srgbClr val="E6EFF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183883"/>
        </a:dk1>
        <a:lt1>
          <a:srgbClr val="FFFFFF"/>
        </a:lt1>
        <a:dk2>
          <a:srgbClr val="183883"/>
        </a:dk2>
        <a:lt2>
          <a:srgbClr val="808080"/>
        </a:lt2>
        <a:accent1>
          <a:srgbClr val="D4E3F7"/>
        </a:accent1>
        <a:accent2>
          <a:srgbClr val="333399"/>
        </a:accent2>
        <a:accent3>
          <a:srgbClr val="FFFFFF"/>
        </a:accent3>
        <a:accent4>
          <a:srgbClr val="132E6F"/>
        </a:accent4>
        <a:accent5>
          <a:srgbClr val="E6EFF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183883"/>
        </a:dk1>
        <a:lt1>
          <a:srgbClr val="FFFFFF"/>
        </a:lt1>
        <a:dk2>
          <a:srgbClr val="183883"/>
        </a:dk2>
        <a:lt2>
          <a:srgbClr val="808080"/>
        </a:lt2>
        <a:accent1>
          <a:srgbClr val="D4E3F7"/>
        </a:accent1>
        <a:accent2>
          <a:srgbClr val="0067AF"/>
        </a:accent2>
        <a:accent3>
          <a:srgbClr val="FFFFFF"/>
        </a:accent3>
        <a:accent4>
          <a:srgbClr val="132E6F"/>
        </a:accent4>
        <a:accent5>
          <a:srgbClr val="E6EFFA"/>
        </a:accent5>
        <a:accent6>
          <a:srgbClr val="005D9E"/>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ostonic 01">
    <a:dk1>
      <a:srgbClr val="181717"/>
    </a:dk1>
    <a:lt1>
      <a:srgbClr val="FFFFFF"/>
    </a:lt1>
    <a:dk2>
      <a:srgbClr val="3E3D3D"/>
    </a:dk2>
    <a:lt2>
      <a:srgbClr val="FFFFFF"/>
    </a:lt2>
    <a:accent1>
      <a:srgbClr val="ED463F"/>
    </a:accent1>
    <a:accent2>
      <a:srgbClr val="C93B41"/>
    </a:accent2>
    <a:accent3>
      <a:srgbClr val="CA1C18"/>
    </a:accent3>
    <a:accent4>
      <a:srgbClr val="2C142C"/>
    </a:accent4>
    <a:accent5>
      <a:srgbClr val="3B4550"/>
    </a:accent5>
    <a:accent6>
      <a:srgbClr val="E6E5E5"/>
    </a:accent6>
    <a:hlink>
      <a:srgbClr val="0563C1"/>
    </a:hlink>
    <a:folHlink>
      <a:srgbClr val="954F72"/>
    </a:folHlink>
  </a:clrScheme>
  <a:fontScheme name="9Slide">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3175</TotalTime>
  <Words>1366</Words>
  <Application>Microsoft Office PowerPoint</Application>
  <PresentationFormat>Widescreen</PresentationFormat>
  <Paragraphs>64</Paragraphs>
  <Slides>14</Slides>
  <Notes>13</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14</vt:i4>
      </vt:variant>
    </vt:vector>
  </HeadingPairs>
  <TitlesOfParts>
    <vt:vector size="28" baseType="lpstr">
      <vt:lpstr>#9Slide02 Noi dung dai</vt:lpstr>
      <vt:lpstr>.VnTime</vt:lpstr>
      <vt:lpstr>Arial</vt:lpstr>
      <vt:lpstr>Calibri</vt:lpstr>
      <vt:lpstr>Merriweather</vt:lpstr>
      <vt:lpstr>Open Sans</vt:lpstr>
      <vt:lpstr>Open Sans Light</vt:lpstr>
      <vt:lpstr>Poppins</vt:lpstr>
      <vt:lpstr>Tahoma</vt:lpstr>
      <vt:lpstr>Times New Roman</vt:lpstr>
      <vt:lpstr>Verdana</vt:lpstr>
      <vt:lpstr>Wingdings</vt:lpstr>
      <vt:lpstr>Default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account</cp:lastModifiedBy>
  <cp:revision>145</cp:revision>
  <dcterms:created xsi:type="dcterms:W3CDTF">2015-11-02T06:59:15Z</dcterms:created>
  <dcterms:modified xsi:type="dcterms:W3CDTF">2023-10-11T04:18:21Z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Presentation Helper</vt:lpwstr>
  </property>
</Properties>
</file>